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nva Sans" panose="020B0604020202020204" charset="0"/>
      <p:regular r:id="rId22"/>
    </p:embeddedFont>
    <p:embeddedFont>
      <p:font typeface="Canva Sans Bold" panose="020B0604020202020204" charset="0"/>
      <p:regular r:id="rId23"/>
      <p:bold r:id="rId24"/>
    </p:embeddedFont>
    <p:embeddedFont>
      <p:font typeface="Canva Sans Italics" panose="020B0604020202020204" charset="0"/>
      <p:regular r:id="rId25"/>
      <p:italic r:id="rId26"/>
    </p:embeddedFont>
    <p:embeddedFont>
      <p:font typeface="Open Sauce" panose="020B0604020202020204" charset="0"/>
      <p:regular r:id="rId27"/>
    </p:embeddedFont>
    <p:embeddedFont>
      <p:font typeface="Open Sauce Bold" panose="020B0604020202020204" charset="0"/>
      <p:regular r:id="rId28"/>
      <p:bold r:id="rId29"/>
    </p:embeddedFont>
    <p:embeddedFont>
      <p:font typeface="Roboto" panose="020B0604020202020204" charset="0"/>
      <p:regular r:id="rId30"/>
      <p:bold r:id="rId31"/>
      <p:italic r:id="rId32"/>
      <p:boldItalic r:id="rId33"/>
    </p:embeddedFont>
    <p:embeddedFont>
      <p:font typeface="Roboto Bold"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E2B7D-D368-90D1-E69E-64652C1941E5}" v="74" dt="2026-01-25T07:36:53.659"/>
    <p1510:client id="{31B14EBE-E530-C9E0-B396-4A696A3CCDD7}" v="34" dt="2026-01-25T07:53:48.709"/>
    <p1510:client id="{6FB0BC0A-AE7D-EA4D-826B-79A38E990FFC}" v="11" dt="2026-01-25T08:00:20.509"/>
    <p1510:client id="{B7A4E07B-6879-9996-8036-A3464E592046}" v="216" dt="2026-01-25T07:47:20.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ERJEE MOHOR#" userId="6e100195-fbd7-41ad-8acd-5d0d102dc5ea" providerId="ADAL" clId="{04252F97-08F9-5D25-9940-1C6E275C5CD1}"/>
    <pc:docChg chg="undo custSel modSld">
      <pc:chgData name="#BANERJEE MOHOR#" userId="6e100195-fbd7-41ad-8acd-5d0d102dc5ea" providerId="ADAL" clId="{04252F97-08F9-5D25-9940-1C6E275C5CD1}" dt="2026-01-25T08:00:20.509" v="10" actId="1076"/>
      <pc:docMkLst>
        <pc:docMk/>
      </pc:docMkLst>
      <pc:sldChg chg="modSp mod">
        <pc:chgData name="#BANERJEE MOHOR#" userId="6e100195-fbd7-41ad-8acd-5d0d102dc5ea" providerId="ADAL" clId="{04252F97-08F9-5D25-9940-1C6E275C5CD1}" dt="2026-01-25T08:00:20.509" v="10" actId="1076"/>
        <pc:sldMkLst>
          <pc:docMk/>
          <pc:sldMk cId="0" sldId="256"/>
        </pc:sldMkLst>
        <pc:spChg chg="mod">
          <ac:chgData name="#BANERJEE MOHOR#" userId="6e100195-fbd7-41ad-8acd-5d0d102dc5ea" providerId="ADAL" clId="{04252F97-08F9-5D25-9940-1C6E275C5CD1}" dt="2026-01-25T08:00:20.509" v="10" actId="1076"/>
          <ac:spMkLst>
            <pc:docMk/>
            <pc:sldMk cId="0" sldId="256"/>
            <ac:spMk id="8" creationId="{00000000-0000-0000-0000-000000000000}"/>
          </ac:spMkLst>
        </pc:spChg>
        <pc:spChg chg="mod">
          <ac:chgData name="#BANERJEE MOHOR#" userId="6e100195-fbd7-41ad-8acd-5d0d102dc5ea" providerId="ADAL" clId="{04252F97-08F9-5D25-9940-1C6E275C5CD1}" dt="2026-01-25T08:00:10.059" v="8" actId="1076"/>
          <ac:spMkLst>
            <pc:docMk/>
            <pc:sldMk cId="0" sldId="256"/>
            <ac:spMk id="12" creationId="{00000000-0000-0000-0000-000000000000}"/>
          </ac:spMkLst>
        </pc:spChg>
      </pc:sldChg>
    </pc:docChg>
  </pc:docChgLst>
  <pc:docChgLst>
    <pc:chgData name="#BANERJEE MOHOR#" userId="S::mohor001@e.ntu.edu.sg::6e100195-fbd7-41ad-8acd-5d0d102dc5ea" providerId="AD" clId="Web-{B7A4E07B-6879-9996-8036-A3464E592046}"/>
    <pc:docChg chg="modSld">
      <pc:chgData name="#BANERJEE MOHOR#" userId="S::mohor001@e.ntu.edu.sg::6e100195-fbd7-41ad-8acd-5d0d102dc5ea" providerId="AD" clId="Web-{B7A4E07B-6879-9996-8036-A3464E592046}" dt="2026-01-25T07:47:20.147" v="122" actId="1076"/>
      <pc:docMkLst>
        <pc:docMk/>
      </pc:docMkLst>
      <pc:sldChg chg="modSp">
        <pc:chgData name="#BANERJEE MOHOR#" userId="S::mohor001@e.ntu.edu.sg::6e100195-fbd7-41ad-8acd-5d0d102dc5ea" providerId="AD" clId="Web-{B7A4E07B-6879-9996-8036-A3464E592046}" dt="2026-01-25T06:59:19.050" v="2" actId="1076"/>
        <pc:sldMkLst>
          <pc:docMk/>
          <pc:sldMk cId="0" sldId="260"/>
        </pc:sldMkLst>
        <pc:spChg chg="mod">
          <ac:chgData name="#BANERJEE MOHOR#" userId="S::mohor001@e.ntu.edu.sg::6e100195-fbd7-41ad-8acd-5d0d102dc5ea" providerId="AD" clId="Web-{B7A4E07B-6879-9996-8036-A3464E592046}" dt="2026-01-25T06:59:19.050" v="2" actId="1076"/>
          <ac:spMkLst>
            <pc:docMk/>
            <pc:sldMk cId="0" sldId="260"/>
            <ac:spMk id="6" creationId="{00000000-0000-0000-0000-000000000000}"/>
          </ac:spMkLst>
        </pc:spChg>
        <pc:spChg chg="mod">
          <ac:chgData name="#BANERJEE MOHOR#" userId="S::mohor001@e.ntu.edu.sg::6e100195-fbd7-41ad-8acd-5d0d102dc5ea" providerId="AD" clId="Web-{B7A4E07B-6879-9996-8036-A3464E592046}" dt="2026-01-25T06:59:08.393" v="0" actId="1076"/>
          <ac:spMkLst>
            <pc:docMk/>
            <pc:sldMk cId="0" sldId="260"/>
            <ac:spMk id="7" creationId="{00000000-0000-0000-0000-000000000000}"/>
          </ac:spMkLst>
        </pc:spChg>
      </pc:sldChg>
      <pc:sldChg chg="modSp">
        <pc:chgData name="#BANERJEE MOHOR#" userId="S::mohor001@e.ntu.edu.sg::6e100195-fbd7-41ad-8acd-5d0d102dc5ea" providerId="AD" clId="Web-{B7A4E07B-6879-9996-8036-A3464E592046}" dt="2026-01-25T07:00:08.084" v="7" actId="1076"/>
        <pc:sldMkLst>
          <pc:docMk/>
          <pc:sldMk cId="0" sldId="261"/>
        </pc:sldMkLst>
        <pc:spChg chg="mod">
          <ac:chgData name="#BANERJEE MOHOR#" userId="S::mohor001@e.ntu.edu.sg::6e100195-fbd7-41ad-8acd-5d0d102dc5ea" providerId="AD" clId="Web-{B7A4E07B-6879-9996-8036-A3464E592046}" dt="2026-01-25T07:00:08.084" v="7" actId="1076"/>
          <ac:spMkLst>
            <pc:docMk/>
            <pc:sldMk cId="0" sldId="261"/>
            <ac:spMk id="6" creationId="{00000000-0000-0000-0000-000000000000}"/>
          </ac:spMkLst>
        </pc:spChg>
        <pc:spChg chg="mod">
          <ac:chgData name="#BANERJEE MOHOR#" userId="S::mohor001@e.ntu.edu.sg::6e100195-fbd7-41ad-8acd-5d0d102dc5ea" providerId="AD" clId="Web-{B7A4E07B-6879-9996-8036-A3464E592046}" dt="2026-01-25T07:00:00.100" v="5" actId="14100"/>
          <ac:spMkLst>
            <pc:docMk/>
            <pc:sldMk cId="0" sldId="261"/>
            <ac:spMk id="7" creationId="{00000000-0000-0000-0000-000000000000}"/>
          </ac:spMkLst>
        </pc:spChg>
      </pc:sldChg>
      <pc:sldChg chg="modSp">
        <pc:chgData name="#BANERJEE MOHOR#" userId="S::mohor001@e.ntu.edu.sg::6e100195-fbd7-41ad-8acd-5d0d102dc5ea" providerId="AD" clId="Web-{B7A4E07B-6879-9996-8036-A3464E592046}" dt="2026-01-25T07:40:37.376" v="75" actId="1076"/>
        <pc:sldMkLst>
          <pc:docMk/>
          <pc:sldMk cId="0" sldId="269"/>
        </pc:sldMkLst>
        <pc:spChg chg="mod">
          <ac:chgData name="#BANERJEE MOHOR#" userId="S::mohor001@e.ntu.edu.sg::6e100195-fbd7-41ad-8acd-5d0d102dc5ea" providerId="AD" clId="Web-{B7A4E07B-6879-9996-8036-A3464E592046}" dt="2026-01-25T07:37:54.045" v="36" actId="20577"/>
          <ac:spMkLst>
            <pc:docMk/>
            <pc:sldMk cId="0" sldId="269"/>
            <ac:spMk id="7" creationId="{00000000-0000-0000-0000-000000000000}"/>
          </ac:spMkLst>
        </pc:spChg>
        <pc:spChg chg="mod">
          <ac:chgData name="#BANERJEE MOHOR#" userId="S::mohor001@e.ntu.edu.sg::6e100195-fbd7-41ad-8acd-5d0d102dc5ea" providerId="AD" clId="Web-{B7A4E07B-6879-9996-8036-A3464E592046}" dt="2026-01-25T07:39:29.969" v="66" actId="1076"/>
          <ac:spMkLst>
            <pc:docMk/>
            <pc:sldMk cId="0" sldId="269"/>
            <ac:spMk id="8" creationId="{00000000-0000-0000-0000-000000000000}"/>
          </ac:spMkLst>
        </pc:spChg>
        <pc:spChg chg="mod">
          <ac:chgData name="#BANERJEE MOHOR#" userId="S::mohor001@e.ntu.edu.sg::6e100195-fbd7-41ad-8acd-5d0d102dc5ea" providerId="AD" clId="Web-{B7A4E07B-6879-9996-8036-A3464E592046}" dt="2026-01-25T07:40:37.376" v="75" actId="1076"/>
          <ac:spMkLst>
            <pc:docMk/>
            <pc:sldMk cId="0" sldId="269"/>
            <ac:spMk id="10" creationId="{00000000-0000-0000-0000-000000000000}"/>
          </ac:spMkLst>
        </pc:spChg>
        <pc:spChg chg="mod">
          <ac:chgData name="#BANERJEE MOHOR#" userId="S::mohor001@e.ntu.edu.sg::6e100195-fbd7-41ad-8acd-5d0d102dc5ea" providerId="AD" clId="Web-{B7A4E07B-6879-9996-8036-A3464E592046}" dt="2026-01-25T07:40:27.704" v="73" actId="1076"/>
          <ac:spMkLst>
            <pc:docMk/>
            <pc:sldMk cId="0" sldId="269"/>
            <ac:spMk id="11" creationId="{00000000-0000-0000-0000-000000000000}"/>
          </ac:spMkLst>
        </pc:spChg>
        <pc:spChg chg="mod">
          <ac:chgData name="#BANERJEE MOHOR#" userId="S::mohor001@e.ntu.edu.sg::6e100195-fbd7-41ad-8acd-5d0d102dc5ea" providerId="AD" clId="Web-{B7A4E07B-6879-9996-8036-A3464E592046}" dt="2026-01-25T07:40:21.267" v="72" actId="1076"/>
          <ac:spMkLst>
            <pc:docMk/>
            <pc:sldMk cId="0" sldId="269"/>
            <ac:spMk id="12" creationId="{00000000-0000-0000-0000-000000000000}"/>
          </ac:spMkLst>
        </pc:spChg>
      </pc:sldChg>
      <pc:sldChg chg="addSp delSp modSp addAnim delAnim">
        <pc:chgData name="#BANERJEE MOHOR#" userId="S::mohor001@e.ntu.edu.sg::6e100195-fbd7-41ad-8acd-5d0d102dc5ea" providerId="AD" clId="Web-{B7A4E07B-6879-9996-8036-A3464E592046}" dt="2026-01-25T07:47:20.147" v="122" actId="1076"/>
        <pc:sldMkLst>
          <pc:docMk/>
          <pc:sldMk cId="0" sldId="272"/>
        </pc:sldMkLst>
        <pc:spChg chg="del mod">
          <ac:chgData name="#BANERJEE MOHOR#" userId="S::mohor001@e.ntu.edu.sg::6e100195-fbd7-41ad-8acd-5d0d102dc5ea" providerId="AD" clId="Web-{B7A4E07B-6879-9996-8036-A3464E592046}" dt="2026-01-25T07:46:42.129" v="116"/>
          <ac:spMkLst>
            <pc:docMk/>
            <pc:sldMk cId="0" sldId="272"/>
            <ac:spMk id="6" creationId="{00000000-0000-0000-0000-000000000000}"/>
          </ac:spMkLst>
        </pc:spChg>
        <pc:spChg chg="mod">
          <ac:chgData name="#BANERJEE MOHOR#" userId="S::mohor001@e.ntu.edu.sg::6e100195-fbd7-41ad-8acd-5d0d102dc5ea" providerId="AD" clId="Web-{B7A4E07B-6879-9996-8036-A3464E592046}" dt="2026-01-25T07:02:45.025" v="19" actId="1076"/>
          <ac:spMkLst>
            <pc:docMk/>
            <pc:sldMk cId="0" sldId="272"/>
            <ac:spMk id="8" creationId="{00000000-0000-0000-0000-000000000000}"/>
          </ac:spMkLst>
        </pc:spChg>
        <pc:spChg chg="mod">
          <ac:chgData name="#BANERJEE MOHOR#" userId="S::mohor001@e.ntu.edu.sg::6e100195-fbd7-41ad-8acd-5d0d102dc5ea" providerId="AD" clId="Web-{B7A4E07B-6879-9996-8036-A3464E592046}" dt="2026-01-25T07:02:51.384" v="20" actId="1076"/>
          <ac:spMkLst>
            <pc:docMk/>
            <pc:sldMk cId="0" sldId="272"/>
            <ac:spMk id="9" creationId="{00000000-0000-0000-0000-000000000000}"/>
          </ac:spMkLst>
        </pc:spChg>
        <pc:spChg chg="add mod">
          <ac:chgData name="#BANERJEE MOHOR#" userId="S::mohor001@e.ntu.edu.sg::6e100195-fbd7-41ad-8acd-5d0d102dc5ea" providerId="AD" clId="Web-{B7A4E07B-6879-9996-8036-A3464E592046}" dt="2026-01-25T07:47:20.147" v="122" actId="1076"/>
          <ac:spMkLst>
            <pc:docMk/>
            <pc:sldMk cId="0" sldId="272"/>
            <ac:spMk id="11" creationId="{19D56BD1-FB8E-389F-834A-D0A892366848}"/>
          </ac:spMkLst>
        </pc:spChg>
      </pc:sldChg>
      <pc:sldChg chg="addSp delSp modSp addAnim delAnim">
        <pc:chgData name="#BANERJEE MOHOR#" userId="S::mohor001@e.ntu.edu.sg::6e100195-fbd7-41ad-8acd-5d0d102dc5ea" providerId="AD" clId="Web-{B7A4E07B-6879-9996-8036-A3464E592046}" dt="2026-01-25T07:45:46.622" v="108" actId="1076"/>
        <pc:sldMkLst>
          <pc:docMk/>
          <pc:sldMk cId="0" sldId="273"/>
        </pc:sldMkLst>
        <pc:spChg chg="del mod">
          <ac:chgData name="#BANERJEE MOHOR#" userId="S::mohor001@e.ntu.edu.sg::6e100195-fbd7-41ad-8acd-5d0d102dc5ea" providerId="AD" clId="Web-{B7A4E07B-6879-9996-8036-A3464E592046}" dt="2026-01-25T07:45:40.059" v="107"/>
          <ac:spMkLst>
            <pc:docMk/>
            <pc:sldMk cId="0" sldId="273"/>
            <ac:spMk id="3" creationId="{00000000-0000-0000-0000-000000000000}"/>
          </ac:spMkLst>
        </pc:spChg>
        <pc:spChg chg="mod">
          <ac:chgData name="#BANERJEE MOHOR#" userId="S::mohor001@e.ntu.edu.sg::6e100195-fbd7-41ad-8acd-5d0d102dc5ea" providerId="AD" clId="Web-{B7A4E07B-6879-9996-8036-A3464E592046}" dt="2026-01-25T07:03:32.291" v="32" actId="20577"/>
          <ac:spMkLst>
            <pc:docMk/>
            <pc:sldMk cId="0" sldId="273"/>
            <ac:spMk id="4" creationId="{00000000-0000-0000-0000-000000000000}"/>
          </ac:spMkLst>
        </pc:spChg>
        <pc:spChg chg="mod">
          <ac:chgData name="#BANERJEE MOHOR#" userId="S::mohor001@e.ntu.edu.sg::6e100195-fbd7-41ad-8acd-5d0d102dc5ea" providerId="AD" clId="Web-{B7A4E07B-6879-9996-8036-A3464E592046}" dt="2026-01-25T07:03:14.213" v="27" actId="20577"/>
          <ac:spMkLst>
            <pc:docMk/>
            <pc:sldMk cId="0" sldId="273"/>
            <ac:spMk id="5" creationId="{00000000-0000-0000-0000-000000000000}"/>
          </ac:spMkLst>
        </pc:spChg>
        <pc:spChg chg="mod">
          <ac:chgData name="#BANERJEE MOHOR#" userId="S::mohor001@e.ntu.edu.sg::6e100195-fbd7-41ad-8acd-5d0d102dc5ea" providerId="AD" clId="Web-{B7A4E07B-6879-9996-8036-A3464E592046}" dt="2026-01-25T07:43:24.020" v="87" actId="20577"/>
          <ac:spMkLst>
            <pc:docMk/>
            <pc:sldMk cId="0" sldId="273"/>
            <ac:spMk id="6" creationId="{00000000-0000-0000-0000-000000000000}"/>
          </ac:spMkLst>
        </pc:spChg>
        <pc:spChg chg="add mod">
          <ac:chgData name="#BANERJEE MOHOR#" userId="S::mohor001@e.ntu.edu.sg::6e100195-fbd7-41ad-8acd-5d0d102dc5ea" providerId="AD" clId="Web-{B7A4E07B-6879-9996-8036-A3464E592046}" dt="2026-01-25T07:45:46.622" v="108" actId="1076"/>
          <ac:spMkLst>
            <pc:docMk/>
            <pc:sldMk cId="0" sldId="273"/>
            <ac:spMk id="9" creationId="{DAE09093-B47C-53A0-D720-23D6726DD103}"/>
          </ac:spMkLst>
        </pc:spChg>
      </pc:sldChg>
    </pc:docChg>
  </pc:docChgLst>
  <pc:docChgLst>
    <pc:chgData name="#BANERJEE MOHOR#" userId="S::mohor001@e.ntu.edu.sg::6e100195-fbd7-41ad-8acd-5d0d102dc5ea" providerId="AD" clId="Web-{2ACE2B7D-D368-90D1-E69E-64652C1941E5}"/>
    <pc:docChg chg="modSld">
      <pc:chgData name="#BANERJEE MOHOR#" userId="S::mohor001@e.ntu.edu.sg::6e100195-fbd7-41ad-8acd-5d0d102dc5ea" providerId="AD" clId="Web-{2ACE2B7D-D368-90D1-E69E-64652C1941E5}" dt="2026-01-25T07:36:53.659" v="57"/>
      <pc:docMkLst>
        <pc:docMk/>
      </pc:docMkLst>
      <pc:sldChg chg="addAnim delAnim">
        <pc:chgData name="#BANERJEE MOHOR#" userId="S::mohor001@e.ntu.edu.sg::6e100195-fbd7-41ad-8acd-5d0d102dc5ea" providerId="AD" clId="Web-{2ACE2B7D-D368-90D1-E69E-64652C1941E5}" dt="2026-01-25T07:30:13.264" v="5"/>
        <pc:sldMkLst>
          <pc:docMk/>
          <pc:sldMk cId="0" sldId="264"/>
        </pc:sldMkLst>
      </pc:sldChg>
      <pc:sldChg chg="addAnim">
        <pc:chgData name="#BANERJEE MOHOR#" userId="S::mohor001@e.ntu.edu.sg::6e100195-fbd7-41ad-8acd-5d0d102dc5ea" providerId="AD" clId="Web-{2ACE2B7D-D368-90D1-E69E-64652C1941E5}" dt="2026-01-25T07:30:56.985" v="8"/>
        <pc:sldMkLst>
          <pc:docMk/>
          <pc:sldMk cId="0" sldId="265"/>
        </pc:sldMkLst>
      </pc:sldChg>
      <pc:sldChg chg="addAnim">
        <pc:chgData name="#BANERJEE MOHOR#" userId="S::mohor001@e.ntu.edu.sg::6e100195-fbd7-41ad-8acd-5d0d102dc5ea" providerId="AD" clId="Web-{2ACE2B7D-D368-90D1-E69E-64652C1941E5}" dt="2026-01-25T07:31:44.972" v="11"/>
        <pc:sldMkLst>
          <pc:docMk/>
          <pc:sldMk cId="0" sldId="266"/>
        </pc:sldMkLst>
      </pc:sldChg>
      <pc:sldChg chg="modSp addAnim">
        <pc:chgData name="#BANERJEE MOHOR#" userId="S::mohor001@e.ntu.edu.sg::6e100195-fbd7-41ad-8acd-5d0d102dc5ea" providerId="AD" clId="Web-{2ACE2B7D-D368-90D1-E69E-64652C1941E5}" dt="2026-01-25T07:32:05.442" v="15"/>
        <pc:sldMkLst>
          <pc:docMk/>
          <pc:sldMk cId="0" sldId="267"/>
        </pc:sldMkLst>
        <pc:spChg chg="mod">
          <ac:chgData name="#BANERJEE MOHOR#" userId="S::mohor001@e.ntu.edu.sg::6e100195-fbd7-41ad-8acd-5d0d102dc5ea" providerId="AD" clId="Web-{2ACE2B7D-D368-90D1-E69E-64652C1941E5}" dt="2026-01-25T07:31:53.394" v="12" actId="20577"/>
          <ac:spMkLst>
            <pc:docMk/>
            <pc:sldMk cId="0" sldId="267"/>
            <ac:spMk id="14" creationId="{00000000-0000-0000-0000-000000000000}"/>
          </ac:spMkLst>
        </pc:spChg>
      </pc:sldChg>
      <pc:sldChg chg="modSp addAnim">
        <pc:chgData name="#BANERJEE MOHOR#" userId="S::mohor001@e.ntu.edu.sg::6e100195-fbd7-41ad-8acd-5d0d102dc5ea" providerId="AD" clId="Web-{2ACE2B7D-D368-90D1-E69E-64652C1941E5}" dt="2026-01-25T07:34:48.448" v="44" actId="20577"/>
        <pc:sldMkLst>
          <pc:docMk/>
          <pc:sldMk cId="0" sldId="269"/>
        </pc:sldMkLst>
        <pc:spChg chg="mod">
          <ac:chgData name="#BANERJEE MOHOR#" userId="S::mohor001@e.ntu.edu.sg::6e100195-fbd7-41ad-8acd-5d0d102dc5ea" providerId="AD" clId="Web-{2ACE2B7D-D368-90D1-E69E-64652C1941E5}" dt="2026-01-25T07:34:35.229" v="29" actId="20577"/>
          <ac:spMkLst>
            <pc:docMk/>
            <pc:sldMk cId="0" sldId="269"/>
            <ac:spMk id="7" creationId="{00000000-0000-0000-0000-000000000000}"/>
          </ac:spMkLst>
        </pc:spChg>
        <pc:spChg chg="mod">
          <ac:chgData name="#BANERJEE MOHOR#" userId="S::mohor001@e.ntu.edu.sg::6e100195-fbd7-41ad-8acd-5d0d102dc5ea" providerId="AD" clId="Web-{2ACE2B7D-D368-90D1-E69E-64652C1941E5}" dt="2026-01-25T07:34:48.448" v="44" actId="20577"/>
          <ac:spMkLst>
            <pc:docMk/>
            <pc:sldMk cId="0" sldId="269"/>
            <ac:spMk id="10" creationId="{00000000-0000-0000-0000-000000000000}"/>
          </ac:spMkLst>
        </pc:spChg>
        <pc:spChg chg="mod">
          <ac:chgData name="#BANERJEE MOHOR#" userId="S::mohor001@e.ntu.edu.sg::6e100195-fbd7-41ad-8acd-5d0d102dc5ea" providerId="AD" clId="Web-{2ACE2B7D-D368-90D1-E69E-64652C1941E5}" dt="2026-01-25T07:34:48.276" v="41" actId="20577"/>
          <ac:spMkLst>
            <pc:docMk/>
            <pc:sldMk cId="0" sldId="269"/>
            <ac:spMk id="11" creationId="{00000000-0000-0000-0000-000000000000}"/>
          </ac:spMkLst>
        </pc:spChg>
        <pc:spChg chg="mod">
          <ac:chgData name="#BANERJEE MOHOR#" userId="S::mohor001@e.ntu.edu.sg::6e100195-fbd7-41ad-8acd-5d0d102dc5ea" providerId="AD" clId="Web-{2ACE2B7D-D368-90D1-E69E-64652C1941E5}" dt="2026-01-25T07:34:35.916" v="34" actId="20577"/>
          <ac:spMkLst>
            <pc:docMk/>
            <pc:sldMk cId="0" sldId="269"/>
            <ac:spMk id="12" creationId="{00000000-0000-0000-0000-000000000000}"/>
          </ac:spMkLst>
        </pc:spChg>
      </pc:sldChg>
      <pc:sldChg chg="addAnim">
        <pc:chgData name="#BANERJEE MOHOR#" userId="S::mohor001@e.ntu.edu.sg::6e100195-fbd7-41ad-8acd-5d0d102dc5ea" providerId="AD" clId="Web-{2ACE2B7D-D368-90D1-E69E-64652C1941E5}" dt="2026-01-25T07:35:18.136" v="47"/>
        <pc:sldMkLst>
          <pc:docMk/>
          <pc:sldMk cId="0" sldId="270"/>
        </pc:sldMkLst>
      </pc:sldChg>
      <pc:sldChg chg="addAnim">
        <pc:chgData name="#BANERJEE MOHOR#" userId="S::mohor001@e.ntu.edu.sg::6e100195-fbd7-41ad-8acd-5d0d102dc5ea" providerId="AD" clId="Web-{2ACE2B7D-D368-90D1-E69E-64652C1941E5}" dt="2026-01-25T07:36:00.919" v="50"/>
        <pc:sldMkLst>
          <pc:docMk/>
          <pc:sldMk cId="0" sldId="271"/>
        </pc:sldMkLst>
      </pc:sldChg>
      <pc:sldChg chg="addAnim">
        <pc:chgData name="#BANERJEE MOHOR#" userId="S::mohor001@e.ntu.edu.sg::6e100195-fbd7-41ad-8acd-5d0d102dc5ea" providerId="AD" clId="Web-{2ACE2B7D-D368-90D1-E69E-64652C1941E5}" dt="2026-01-25T07:36:18.310" v="53"/>
        <pc:sldMkLst>
          <pc:docMk/>
          <pc:sldMk cId="0" sldId="272"/>
        </pc:sldMkLst>
      </pc:sldChg>
      <pc:sldChg chg="addAnim">
        <pc:chgData name="#BANERJEE MOHOR#" userId="S::mohor001@e.ntu.edu.sg::6e100195-fbd7-41ad-8acd-5d0d102dc5ea" providerId="AD" clId="Web-{2ACE2B7D-D368-90D1-E69E-64652C1941E5}" dt="2026-01-25T07:36:53.659" v="57"/>
        <pc:sldMkLst>
          <pc:docMk/>
          <pc:sldMk cId="0" sldId="273"/>
        </pc:sldMkLst>
      </pc:sldChg>
    </pc:docChg>
  </pc:docChgLst>
  <pc:docChgLst>
    <pc:chgData name="#BANERJEE MOHOR#" userId="S::mohor001@e.ntu.edu.sg::6e100195-fbd7-41ad-8acd-5d0d102dc5ea" providerId="AD" clId="Web-{31B14EBE-E530-C9E0-B396-4A696A3CCDD7}"/>
    <pc:docChg chg="modSld">
      <pc:chgData name="#BANERJEE MOHOR#" userId="S::mohor001@e.ntu.edu.sg::6e100195-fbd7-41ad-8acd-5d0d102dc5ea" providerId="AD" clId="Web-{31B14EBE-E530-C9E0-B396-4A696A3CCDD7}" dt="2026-01-25T07:53:48.709" v="28" actId="1076"/>
      <pc:docMkLst>
        <pc:docMk/>
      </pc:docMkLst>
      <pc:sldChg chg="modSp addAnim delAnim">
        <pc:chgData name="#BANERJEE MOHOR#" userId="S::mohor001@e.ntu.edu.sg::6e100195-fbd7-41ad-8acd-5d0d102dc5ea" providerId="AD" clId="Web-{31B14EBE-E530-C9E0-B396-4A696A3CCDD7}" dt="2026-01-25T07:50:33.359" v="12"/>
        <pc:sldMkLst>
          <pc:docMk/>
          <pc:sldMk cId="0" sldId="272"/>
        </pc:sldMkLst>
        <pc:spChg chg="mod">
          <ac:chgData name="#BANERJEE MOHOR#" userId="S::mohor001@e.ntu.edu.sg::6e100195-fbd7-41ad-8acd-5d0d102dc5ea" providerId="AD" clId="Web-{31B14EBE-E530-C9E0-B396-4A696A3CCDD7}" dt="2026-01-25T07:49:29.857" v="5" actId="20577"/>
          <ac:spMkLst>
            <pc:docMk/>
            <pc:sldMk cId="0" sldId="272"/>
            <ac:spMk id="11" creationId="{19D56BD1-FB8E-389F-834A-D0A892366848}"/>
          </ac:spMkLst>
        </pc:spChg>
      </pc:sldChg>
      <pc:sldChg chg="modSp addAnim delAnim">
        <pc:chgData name="#BANERJEE MOHOR#" userId="S::mohor001@e.ntu.edu.sg::6e100195-fbd7-41ad-8acd-5d0d102dc5ea" providerId="AD" clId="Web-{31B14EBE-E530-C9E0-B396-4A696A3CCDD7}" dt="2026-01-25T07:53:48.709" v="28" actId="1076"/>
        <pc:sldMkLst>
          <pc:docMk/>
          <pc:sldMk cId="0" sldId="273"/>
        </pc:sldMkLst>
        <pc:spChg chg="mod">
          <ac:chgData name="#BANERJEE MOHOR#" userId="S::mohor001@e.ntu.edu.sg::6e100195-fbd7-41ad-8acd-5d0d102dc5ea" providerId="AD" clId="Web-{31B14EBE-E530-C9E0-B396-4A696A3CCDD7}" dt="2026-01-25T07:53:48.709" v="28" actId="1076"/>
          <ac:spMkLst>
            <pc:docMk/>
            <pc:sldMk cId="0" sldId="273"/>
            <ac:spMk id="4" creationId="{00000000-0000-0000-0000-000000000000}"/>
          </ac:spMkLst>
        </pc:spChg>
        <pc:spChg chg="mod">
          <ac:chgData name="#BANERJEE MOHOR#" userId="S::mohor001@e.ntu.edu.sg::6e100195-fbd7-41ad-8acd-5d0d102dc5ea" providerId="AD" clId="Web-{31B14EBE-E530-C9E0-B396-4A696A3CCDD7}" dt="2026-01-25T07:51:24.158" v="18" actId="20577"/>
          <ac:spMkLst>
            <pc:docMk/>
            <pc:sldMk cId="0" sldId="273"/>
            <ac:spMk id="9" creationId="{DAE09093-B47C-53A0-D720-23D6726DD1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 I am Mohor Banerjee, and today I am happy to present our paper, ‘Does Less Hallucination Mean Less Creativity? An Empirical Investigation in LLMs,’ on behalf of our team.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turning to the results, we first look at how CoVe affects divergent creativity across both benchmarks.</a:t>
            </a:r>
          </a:p>
          <a:p>
            <a:r>
              <a:rPr lang="en-US"/>
              <a:t>The x-axis shows increasing constraint levels, meaning tasks get harder, and the y-axis shows change from the baseline, where zero is the results without hallucination-reduction methods. So, values above or below the zero line mean improvement or degradation in divergent creativity.</a:t>
            </a:r>
          </a:p>
          <a:p>
            <a:endParaRPr lang="en-US"/>
          </a:p>
          <a:p>
            <a:r>
              <a:rPr lang="en-US"/>
              <a:t>Across both NeoCoder and CS4, we see that the lines are mostly above the zero line, meaning CoVe usually increases diversity. The only exception is Mistral-7B on NeoCoder, but in most cases, CoVe does not reduce diversity.</a:t>
            </a:r>
          </a:p>
          <a:p>
            <a:endParaRPr lang="en-US"/>
          </a:p>
          <a:p>
            <a:r>
              <a:rPr lang="en-US"/>
              <a:t>Our hypothesis is that CoVe helps the model avoid early “tunnel vision” and explore more alternatives, similar to brainstorming in humans.</a:t>
            </a:r>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observe a slight but consistent drop in divergent creativity with DoLa. Most curves stay below the baseline across constraint levels, meaning the outputs are usually less diverse.</a:t>
            </a:r>
          </a:p>
          <a:p>
            <a:endParaRPr lang="en-US"/>
          </a:p>
          <a:p>
            <a:r>
              <a:rPr lang="en-US"/>
              <a:t>Our hypothesis is that DoLa downweights early layers and relies more on later layers to improve factuality. If early layers are where more exploratory ideas form, then reducing them makes the model more conservative- factuality improves, but diversity drops.</a:t>
            </a:r>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look at RAG, which has a neutral effect on divergent creativity. The curves stay close to the baseline with no clear trend.</a:t>
            </a:r>
          </a:p>
          <a:p>
            <a:endParaRPr lang="en-US"/>
          </a:p>
          <a:p>
            <a:r>
              <a:rPr lang="en-US"/>
              <a:t>A likely reason is that the problems are written as stories, while the retrieved documents are technical guides, so the retrieved text often does not contain the exact algorithm ideas needed for the task.</a:t>
            </a:r>
          </a:p>
          <a:p>
            <a:endParaRPr lang="en-US"/>
          </a:p>
          <a:p>
            <a:r>
              <a:rPr lang="en-US"/>
              <a:t>This means there is room to improve RAG- if retrieval brings in more relevant and genuinely new solution ideas, it could help both factuality and diversity.</a:t>
            </a:r>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look at the effects on convergent creativity.</a:t>
            </a:r>
          </a:p>
          <a:p>
            <a:r>
              <a:rPr lang="en-US"/>
              <a:t>All three methods do not substantially affect convergent creativity. Performance differences relative</a:t>
            </a:r>
          </a:p>
          <a:p>
            <a:r>
              <a:rPr lang="en-US"/>
              <a:t>to the baseline remain minimal, with most values fluctuating around zero. Although minor variations appear at</a:t>
            </a:r>
          </a:p>
          <a:p>
            <a:r>
              <a:rPr lang="en-US"/>
              <a:t>certain states, these deviations do not show a consistent trend.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better understand why DoLa reduces divergent creativity, we ran further studies on it to see where creativity signals appear inside the model.</a:t>
            </a:r>
          </a:p>
          <a:p>
            <a:endParaRPr lang="en-US"/>
          </a:p>
          <a:p>
            <a:r>
              <a:rPr lang="en-US"/>
              <a:t>We trained simple probes on layer activations to predict divergent creativity on NeoCoder. Basically, if the probe can predict creativity accurately from the layer activation, that layer is a stronger predictor of creativity. We call this layer a creativity-correlated layer.</a:t>
            </a:r>
          </a:p>
          <a:p>
            <a:endParaRPr lang="en-US"/>
          </a:p>
          <a:p>
            <a:r>
              <a:rPr lang="en-US"/>
              <a:t>As shown in the bar chart, the creativity-correlated layers tend to cluster in the early layers.</a:t>
            </a:r>
          </a:p>
          <a:p>
            <a:endParaRPr lang="en-US"/>
          </a:p>
          <a:p>
            <a:r>
              <a:rPr lang="en-US"/>
              <a:t>Since DoLa reduces the influence of early layers during decoding, this supports our earlier hypothesis:  By focusing more on later layers to improve factuality, DoLa also reduces exploration, which lowers creativity.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layer analysis, we then made a targeted layer intervention on top of DoLa to test if we could bring back creativity without hurting accuracy.</a:t>
            </a:r>
          </a:p>
          <a:p>
            <a:endParaRPr lang="en-US"/>
          </a:p>
          <a:p>
            <a:r>
              <a:rPr lang="en-US"/>
              <a:t>We first identify the top-5 creativity correlated layers and the bottom-5 anti-correlated layers.</a:t>
            </a:r>
          </a:p>
          <a:p>
            <a:endParaRPr lang="en-US"/>
          </a:p>
          <a:p>
            <a:r>
              <a:rPr lang="en-US"/>
              <a:t>During decoding, we amplify the token distribution of these creativity-correlated layers.</a:t>
            </a:r>
          </a:p>
          <a:p>
            <a:endParaRPr lang="en-US"/>
          </a:p>
          <a:p>
            <a:r>
              <a:rPr lang="en-US"/>
              <a:t>And then we did the opposite, which is suppressing the anti-correlated layers.</a:t>
            </a:r>
          </a:p>
          <a:p>
            <a:endParaRPr lang="en-US"/>
          </a:p>
          <a:p>
            <a:r>
              <a:rPr lang="en-US"/>
              <a:t>This is done on top of DoLa, so the DoLa portion remains the same.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As shown in the plots, this targeted layer intervention increases diversity without changing correctness, so we get more creative outputs without hurting performance.</a:t>
            </a:r>
          </a:p>
          <a:p>
            <a:endParaRPr lang="en-US"/>
          </a:p>
          <a:p>
            <a:r>
              <a:rPr lang="en-US"/>
              <a:t>This shows that creativity and accuracy do not have to trade off, and with better control of internal layers, we can keep factual reliability while still supporting creative exploration.</a:t>
            </a:r>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 will discuss a few limitations of our studies that point to future work.</a:t>
            </a:r>
          </a:p>
          <a:p>
            <a:endParaRPr lang="en-US"/>
          </a:p>
          <a:p>
            <a:r>
              <a:rPr lang="en-US"/>
              <a:t>Our benchmarks only approximate scientific discovery, so further tasks are needed specifically for full hypothesis generation.</a:t>
            </a:r>
          </a:p>
          <a:p>
            <a:endParaRPr lang="en-US"/>
          </a:p>
          <a:p>
            <a:r>
              <a:rPr lang="en-US"/>
              <a:t>Similarly, in CoVe, we did not analyze which parts of its process cause improvement in  creativity.</a:t>
            </a:r>
          </a:p>
          <a:p>
            <a:endParaRPr lang="en-US"/>
          </a:p>
          <a:p>
            <a:r>
              <a:rPr lang="en-US"/>
              <a:t>Likewise, using different data sources or retrieval methods in RAG can lead to stronger gains.</a:t>
            </a:r>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conclude, let me summarize the main takeaways of our study.</a:t>
            </a:r>
          </a:p>
          <a:p>
            <a:endParaRPr lang="en-US"/>
          </a:p>
          <a:p>
            <a:r>
              <a:rPr lang="en-US"/>
              <a:t>First, hallucination-reduction methods affect divergent creativity, while convergent creativity stays mostly stable across tasks and models</a:t>
            </a:r>
          </a:p>
          <a:p>
            <a:endParaRPr lang="en-US"/>
          </a:p>
          <a:p>
            <a:r>
              <a:rPr lang="en-US"/>
              <a:t>Second, CoVe increases it, DoLa reduces it, and RAG shows little change.</a:t>
            </a:r>
          </a:p>
          <a:p>
            <a:endParaRPr lang="en-US"/>
          </a:p>
          <a:p>
            <a:r>
              <a:rPr lang="en-US"/>
              <a:t>Third, DoLa lowers creativity by reducing early-layer signals that support exploration.</a:t>
            </a:r>
          </a:p>
          <a:p>
            <a:endParaRPr lang="en-US"/>
          </a:p>
          <a:p>
            <a:r>
              <a:rPr lang="en-US"/>
              <a:t>Fourth, the targeted layer intervention on DoLa shows that with better control of internal layers, creativity and accuracy do not have to trade off.</a:t>
            </a:r>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kind attention, and I’m happy to take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Scientific AI must balance two competing goals: being factually accurate and being creatively exploratory. Most recent work focuses on suppressing hallucinations, which are ungrounded model outputs. Creative hypothesis generation, however, often relies on making unconventional connections that can look like hallucination. This raises a key question for AI4Science: when we improve factual control, are we also constraining the model’s ability to explore alternative ideas?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brings us to our key research question: how do hallucination-reduction methods affect creative generation in LLMs? Our work empirically studies this trade-off across models, tasks, and hallucination-reduction methods.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Following from that question, we first need to clarify what we mean by creativity. In cognitive science, creativity has two types: convergent and divergent. Convergent creativity refers to giving a correct solution, while divergent creativity refers to generating unconventional ideas. Since scientific discovery relies on both accurate reasoning and broad exploration, we evaluate creativity along both dimensions.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Having defined the two types of creativity, we now need benchmarks to measure them. We use two benchmarks, and I will first introduce NeoCoder, which tests creativity in programming.</a:t>
            </a:r>
          </a:p>
          <a:p>
            <a:endParaRPr lang="en-US"/>
          </a:p>
          <a:p>
            <a:r>
              <a:rPr lang="en-US"/>
              <a:t>NeoCoder includes 199 Codeforces problems, each with about 30 human solutions. Each problem is tested under five levels of constraints using denial prompting, where common solution paths are blocked so the model cannot take the path of least resistance and must try different approaches. This encourages more creative problem-solving, such as solving without using if-statements or for-loops.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Alongside programming, we also test creativity in open-ended writing using the CS4 benchmark, which focuses on story generation. It includes 50 base prompts, each evaluated under five levels of increasing constraints, resulting in 250 total test cases. At each level, the model must revise its draft to meet new rules, which tests whether it can add new ideas while still following the constraints. This complements NeoCoder by measuring creativity in a more open-ended setting.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 will explain how we measure creativity along two dimensions: convergent and divergent.</a:t>
            </a:r>
          </a:p>
          <a:p>
            <a:endParaRPr lang="en-US"/>
          </a:p>
          <a:p>
            <a:r>
              <a:rPr lang="en-US"/>
              <a:t>For convergent creativity, NeoCoder measures the fraction of programs that are both correct and satisfy all constraints at each constraint level. </a:t>
            </a:r>
          </a:p>
          <a:p>
            <a:endParaRPr lang="en-US"/>
          </a:p>
          <a:p>
            <a:r>
              <a:rPr lang="en-US"/>
              <a:t>For CS4, we use QUC (Quality Under Constraints), which is the product of the constraint satisfaction ratio and coherence, where coherence is ranked by an LLM judge and then normalized.</a:t>
            </a:r>
          </a:p>
          <a:p>
            <a:endParaRPr lang="en-US"/>
          </a:p>
          <a:p>
            <a:r>
              <a:rPr lang="en-US"/>
              <a:t>For divergent creativity, NeoCoder checks the fraction of coding techniques in a solution that do not appear in any human solutions. </a:t>
            </a:r>
          </a:p>
          <a:p>
            <a:endParaRPr lang="en-US"/>
          </a:p>
          <a:p>
            <a:r>
              <a:rPr lang="en-US"/>
              <a:t>For CS4, we use DIST-N, which measures lexical diversity using distinct n-grams from bigrams to four-grams.</a:t>
            </a:r>
          </a:p>
          <a:p>
            <a:endParaRPr lang="en-US"/>
          </a:p>
          <a:p>
            <a:r>
              <a:rPr lang="en-US"/>
              <a:t>Together, these metrics evaluate both how well models follow rules and how much they produce varied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study how factual control affects creativity, we evaluate three hallucination-reduction methods.</a:t>
            </a:r>
          </a:p>
          <a:p>
            <a:endParaRPr lang="en-US"/>
          </a:p>
          <a:p>
            <a:r>
              <a:rPr lang="en-US"/>
              <a:t>CoVe uses self-verification, where the model checks and revises its own answer.</a:t>
            </a:r>
          </a:p>
          <a:p>
            <a:endParaRPr lang="en-US"/>
          </a:p>
          <a:p>
            <a:r>
              <a:rPr lang="en-US"/>
              <a:t>DoLa is a decoding-time method that contrasts early and late layer predictions using Jensen-Shannon divergence, favoring tokens that become more reliable across layers.</a:t>
            </a:r>
          </a:p>
          <a:p>
            <a:endParaRPr lang="en-US"/>
          </a:p>
          <a:p>
            <a:r>
              <a:rPr lang="en-US"/>
              <a:t>RAG adds external documents to the prompt to reduce reliance on internal memory.</a:t>
            </a:r>
          </a:p>
          <a:p>
            <a:endParaRPr lang="en-US"/>
          </a:p>
          <a:p>
            <a:r>
              <a:rPr lang="en-US"/>
              <a:t>Together, these represent self-verification, decoding control, and external grounding.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I'll briefly summarize our experimental setup. Using NeoCoder and CS4, we run each model with and without hallucination-reduction methods to compare changes in creativity measurement</a:t>
            </a:r>
          </a:p>
          <a:p>
            <a:endParaRPr lang="en-US"/>
          </a:p>
          <a:p>
            <a:r>
              <a:rPr lang="en-US"/>
              <a:t>Each experiment is run three times independently, and we report the mean.</a:t>
            </a:r>
          </a:p>
          <a:p>
            <a:endParaRPr lang="en-US"/>
          </a:p>
          <a:p>
            <a:r>
              <a:rPr lang="en-US"/>
              <a:t>We use GPT-5-mini as an LLM judge for constraint satisfaction and coherence measurement. All runs use sampling with temperature 1.0 and top-p 1.0. These decoding settings are kept fixed across all methods.</a:t>
            </a:r>
          </a:p>
          <a:p>
            <a:endParaRPr lang="en-US"/>
          </a:p>
          <a:p>
            <a:r>
              <a:rPr lang="en-US"/>
              <a:t>Since CS4 is open-ended story writing, RAG was applied only to NeoCoder.</a:t>
            </a:r>
          </a:p>
          <a:p>
            <a:endParaRPr lang="en-US"/>
          </a:p>
          <a:p>
            <a:endParaRPr lang="en-US"/>
          </a:p>
          <a:p>
            <a:endParaRPr lang="en-US"/>
          </a:p>
          <a:p>
            <a:r>
              <a:rPr lang="en-US"/>
              <a:t>/Animate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2.svg"/><Relationship Id="rId12"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8.png"/><Relationship Id="rId5" Type="http://schemas.openxmlformats.org/officeDocument/2006/relationships/image" Target="../media/image21.sv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3.sv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sv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860"/>
            <a:ext cx="18288000" cy="10826960"/>
          </a:xfrm>
          <a:custGeom>
            <a:avLst/>
            <a:gdLst/>
            <a:ahLst/>
            <a:cxnLst/>
            <a:rect l="l" t="t" r="r" b="b"/>
            <a:pathLst>
              <a:path w="18288000" h="10826960">
                <a:moveTo>
                  <a:pt x="0" y="0"/>
                </a:moveTo>
                <a:lnTo>
                  <a:pt x="18288000" y="0"/>
                </a:lnTo>
                <a:lnTo>
                  <a:pt x="18288000" y="10826960"/>
                </a:lnTo>
                <a:lnTo>
                  <a:pt x="0" y="10826960"/>
                </a:lnTo>
                <a:lnTo>
                  <a:pt x="0" y="0"/>
                </a:lnTo>
                <a:close/>
              </a:path>
            </a:pathLst>
          </a:custGeom>
          <a:blipFill>
            <a:blip r:embed="rId3"/>
            <a:stretch>
              <a:fillRect t="-2751" b="-23932"/>
            </a:stretch>
          </a:blipFill>
        </p:spPr>
        <p:txBody>
          <a:bodyPr/>
          <a:lstStyle/>
          <a:p>
            <a:endParaRPr lang="en-US"/>
          </a:p>
        </p:txBody>
      </p:sp>
      <p:sp>
        <p:nvSpPr>
          <p:cNvPr id="3" name="Freeform 3"/>
          <p:cNvSpPr/>
          <p:nvPr/>
        </p:nvSpPr>
        <p:spPr>
          <a:xfrm rot="-861908">
            <a:off x="-1234781" y="3689898"/>
            <a:ext cx="6370626" cy="8894836"/>
          </a:xfrm>
          <a:custGeom>
            <a:avLst/>
            <a:gdLst/>
            <a:ahLst/>
            <a:cxnLst/>
            <a:rect l="l" t="t" r="r" b="b"/>
            <a:pathLst>
              <a:path w="6370626" h="8894836">
                <a:moveTo>
                  <a:pt x="0" y="0"/>
                </a:moveTo>
                <a:lnTo>
                  <a:pt x="6370625" y="0"/>
                </a:lnTo>
                <a:lnTo>
                  <a:pt x="6370625" y="8894836"/>
                </a:lnTo>
                <a:lnTo>
                  <a:pt x="0" y="88948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765312" y="4034986"/>
            <a:ext cx="15161365" cy="2096588"/>
          </a:xfrm>
          <a:prstGeom prst="rect">
            <a:avLst/>
          </a:prstGeom>
        </p:spPr>
        <p:txBody>
          <a:bodyPr lIns="0" tIns="0" rIns="0" bIns="0" rtlCol="0" anchor="t">
            <a:spAutoFit/>
          </a:bodyPr>
          <a:lstStyle/>
          <a:p>
            <a:pPr algn="ctr">
              <a:lnSpc>
                <a:spcPts val="4055"/>
              </a:lnSpc>
            </a:pPr>
            <a:r>
              <a:rPr lang="en-US" sz="4608" b="1">
                <a:solidFill>
                  <a:srgbClr val="1D1D1B"/>
                </a:solidFill>
                <a:latin typeface="Roboto Bold"/>
                <a:ea typeface="Roboto Bold"/>
                <a:cs typeface="Roboto Bold"/>
                <a:sym typeface="Roboto Bold"/>
              </a:rPr>
              <a:t>DOES LESS HALLUCINATION MEAN LESS CREATIVITY? </a:t>
            </a:r>
          </a:p>
          <a:p>
            <a:pPr algn="ctr">
              <a:lnSpc>
                <a:spcPts val="4055"/>
              </a:lnSpc>
            </a:pPr>
            <a:endParaRPr lang="en-US" sz="4608" b="1">
              <a:solidFill>
                <a:srgbClr val="1D1D1B"/>
              </a:solidFill>
              <a:latin typeface="Roboto Bold"/>
              <a:ea typeface="Roboto Bold"/>
              <a:cs typeface="Roboto Bold"/>
              <a:sym typeface="Roboto Bold"/>
            </a:endParaRPr>
          </a:p>
          <a:p>
            <a:pPr algn="ctr">
              <a:lnSpc>
                <a:spcPts val="4055"/>
              </a:lnSpc>
            </a:pPr>
            <a:r>
              <a:rPr lang="en-US" sz="4608" b="1">
                <a:solidFill>
                  <a:srgbClr val="1D1D1B"/>
                </a:solidFill>
                <a:latin typeface="Roboto Bold"/>
                <a:ea typeface="Roboto Bold"/>
                <a:cs typeface="Roboto Bold"/>
                <a:sym typeface="Roboto Bold"/>
              </a:rPr>
              <a:t>AN EMPIRICAL INVESTIGATION IN LLMS</a:t>
            </a:r>
          </a:p>
          <a:p>
            <a:pPr algn="ctr">
              <a:lnSpc>
                <a:spcPts val="4055"/>
              </a:lnSpc>
            </a:pPr>
            <a:endParaRPr lang="en-US" sz="4608" b="1">
              <a:solidFill>
                <a:srgbClr val="1D1D1B"/>
              </a:solidFill>
              <a:latin typeface="Roboto Bold"/>
              <a:ea typeface="Roboto Bold"/>
              <a:cs typeface="Roboto Bold"/>
              <a:sym typeface="Roboto Bold"/>
            </a:endParaRPr>
          </a:p>
        </p:txBody>
      </p:sp>
      <p:sp>
        <p:nvSpPr>
          <p:cNvPr id="5" name="Freeform 5"/>
          <p:cNvSpPr/>
          <p:nvPr/>
        </p:nvSpPr>
        <p:spPr>
          <a:xfrm rot="10274755">
            <a:off x="12966118" y="-2679793"/>
            <a:ext cx="6370626" cy="8894836"/>
          </a:xfrm>
          <a:custGeom>
            <a:avLst/>
            <a:gdLst/>
            <a:ahLst/>
            <a:cxnLst/>
            <a:rect l="l" t="t" r="r" b="b"/>
            <a:pathLst>
              <a:path w="6370626" h="8894836">
                <a:moveTo>
                  <a:pt x="0" y="0"/>
                </a:moveTo>
                <a:lnTo>
                  <a:pt x="6370625" y="0"/>
                </a:lnTo>
                <a:lnTo>
                  <a:pt x="6370625" y="8894835"/>
                </a:lnTo>
                <a:lnTo>
                  <a:pt x="0" y="889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975806">
            <a:off x="-4446578" y="-1477148"/>
            <a:ext cx="9740046" cy="5011697"/>
          </a:xfrm>
          <a:custGeom>
            <a:avLst/>
            <a:gdLst/>
            <a:ahLst/>
            <a:cxnLst/>
            <a:rect l="l" t="t" r="r" b="b"/>
            <a:pathLst>
              <a:path w="9740046" h="5011697">
                <a:moveTo>
                  <a:pt x="0" y="0"/>
                </a:moveTo>
                <a:lnTo>
                  <a:pt x="9740046" y="0"/>
                </a:lnTo>
                <a:lnTo>
                  <a:pt x="9740046" y="5011696"/>
                </a:lnTo>
                <a:lnTo>
                  <a:pt x="0" y="5011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9227116">
            <a:off x="12932373" y="6540047"/>
            <a:ext cx="9740046" cy="5011697"/>
          </a:xfrm>
          <a:custGeom>
            <a:avLst/>
            <a:gdLst/>
            <a:ahLst/>
            <a:cxnLst/>
            <a:rect l="l" t="t" r="r" b="b"/>
            <a:pathLst>
              <a:path w="9740046" h="5011697">
                <a:moveTo>
                  <a:pt x="0" y="0"/>
                </a:moveTo>
                <a:lnTo>
                  <a:pt x="9740046" y="0"/>
                </a:lnTo>
                <a:lnTo>
                  <a:pt x="9740046" y="5011697"/>
                </a:lnTo>
                <a:lnTo>
                  <a:pt x="0" y="5011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094138" y="7918041"/>
            <a:ext cx="2412523" cy="1127854"/>
          </a:xfrm>
          <a:custGeom>
            <a:avLst/>
            <a:gdLst/>
            <a:ahLst/>
            <a:cxnLst/>
            <a:rect l="l" t="t" r="r" b="b"/>
            <a:pathLst>
              <a:path w="2412523" h="1127854">
                <a:moveTo>
                  <a:pt x="0" y="0"/>
                </a:moveTo>
                <a:lnTo>
                  <a:pt x="2412523" y="0"/>
                </a:lnTo>
                <a:lnTo>
                  <a:pt x="2412523" y="1127854"/>
                </a:lnTo>
                <a:lnTo>
                  <a:pt x="0" y="1127854"/>
                </a:lnTo>
                <a:lnTo>
                  <a:pt x="0" y="0"/>
                </a:lnTo>
                <a:close/>
              </a:path>
            </a:pathLst>
          </a:custGeom>
          <a:blipFill>
            <a:blip r:embed="rId8"/>
            <a:stretch>
              <a:fillRect/>
            </a:stretch>
          </a:blipFill>
        </p:spPr>
        <p:txBody>
          <a:bodyPr/>
          <a:lstStyle/>
          <a:p>
            <a:endParaRPr lang="en-US"/>
          </a:p>
        </p:txBody>
      </p:sp>
      <p:sp>
        <p:nvSpPr>
          <p:cNvPr id="9" name="Freeform 9"/>
          <p:cNvSpPr/>
          <p:nvPr/>
        </p:nvSpPr>
        <p:spPr>
          <a:xfrm>
            <a:off x="11600008" y="7918041"/>
            <a:ext cx="1452695" cy="1553685"/>
          </a:xfrm>
          <a:custGeom>
            <a:avLst/>
            <a:gdLst/>
            <a:ahLst/>
            <a:cxnLst/>
            <a:rect l="l" t="t" r="r" b="b"/>
            <a:pathLst>
              <a:path w="1452695" h="1553685">
                <a:moveTo>
                  <a:pt x="0" y="0"/>
                </a:moveTo>
                <a:lnTo>
                  <a:pt x="1452695" y="0"/>
                </a:lnTo>
                <a:lnTo>
                  <a:pt x="1452695" y="1553685"/>
                </a:lnTo>
                <a:lnTo>
                  <a:pt x="0" y="1553685"/>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291628" y="1700949"/>
            <a:ext cx="8108734" cy="580412"/>
          </a:xfrm>
          <a:prstGeom prst="rect">
            <a:avLst/>
          </a:prstGeom>
        </p:spPr>
        <p:txBody>
          <a:bodyPr lIns="0" tIns="0" rIns="0" bIns="0" rtlCol="0" anchor="t">
            <a:spAutoFit/>
          </a:bodyPr>
          <a:lstStyle/>
          <a:p>
            <a:pPr algn="ctr">
              <a:lnSpc>
                <a:spcPts val="4758"/>
              </a:lnSpc>
              <a:spcBef>
                <a:spcPct val="0"/>
              </a:spcBef>
            </a:pPr>
            <a:r>
              <a:rPr lang="en-US" sz="3399">
                <a:solidFill>
                  <a:srgbClr val="4B4A4A"/>
                </a:solidFill>
                <a:latin typeface="Open Sauce"/>
                <a:ea typeface="Open Sauce"/>
                <a:cs typeface="Open Sauce"/>
                <a:sym typeface="Open Sauce"/>
              </a:rPr>
              <a:t>AI4Research Workshop, AAAI 2026</a:t>
            </a:r>
          </a:p>
        </p:txBody>
      </p:sp>
      <p:sp>
        <p:nvSpPr>
          <p:cNvPr id="11" name="TextBox 11"/>
          <p:cNvSpPr txBox="1"/>
          <p:nvPr/>
        </p:nvSpPr>
        <p:spPr>
          <a:xfrm>
            <a:off x="-4089923" y="6102999"/>
            <a:ext cx="26871835" cy="313027"/>
          </a:xfrm>
          <a:prstGeom prst="rect">
            <a:avLst/>
          </a:prstGeom>
        </p:spPr>
        <p:txBody>
          <a:bodyPr lIns="0" tIns="0" rIns="0" bIns="0" rtlCol="0" anchor="t">
            <a:spAutoFit/>
          </a:bodyPr>
          <a:lstStyle/>
          <a:p>
            <a:pPr algn="ctr">
              <a:lnSpc>
                <a:spcPts val="2696"/>
              </a:lnSpc>
              <a:spcBef>
                <a:spcPct val="0"/>
              </a:spcBef>
            </a:pPr>
            <a:r>
              <a:rPr lang="en-US" sz="1926">
                <a:solidFill>
                  <a:srgbClr val="000000"/>
                </a:solidFill>
                <a:latin typeface="Open Sauce"/>
                <a:ea typeface="Open Sauce"/>
                <a:cs typeface="Open Sauce"/>
                <a:sym typeface="Open Sauce"/>
              </a:rPr>
              <a:t>BANERJEE MOHOR¹, NADYA YUKI WANGSAJAYA¹, SYED ALI REDHA ALSAGOFF¹, TAN MIN SEN², ZACHARY CHOY KIT CHUN², ALVIN CHAN¹</a:t>
            </a:r>
          </a:p>
        </p:txBody>
      </p:sp>
      <p:sp>
        <p:nvSpPr>
          <p:cNvPr id="12" name="TextBox 12"/>
          <p:cNvSpPr txBox="1"/>
          <p:nvPr/>
        </p:nvSpPr>
        <p:spPr>
          <a:xfrm>
            <a:off x="4227762" y="6980336"/>
            <a:ext cx="9832475" cy="316369"/>
          </a:xfrm>
          <a:prstGeom prst="rect">
            <a:avLst/>
          </a:prstGeom>
        </p:spPr>
        <p:txBody>
          <a:bodyPr wrap="square" lIns="0" tIns="0" rIns="0" bIns="0" rtlCol="0" anchor="t">
            <a:spAutoFit/>
          </a:bodyPr>
          <a:lstStyle/>
          <a:p>
            <a:pPr lvl="0" algn="ctr">
              <a:lnSpc>
                <a:spcPts val="2696"/>
              </a:lnSpc>
              <a:spcBef>
                <a:spcPct val="0"/>
              </a:spcBef>
            </a:pPr>
            <a:r>
              <a:rPr lang="en-US" sz="1926" u="none" strike="noStrike">
                <a:solidFill>
                  <a:srgbClr val="000000"/>
                </a:solidFill>
                <a:latin typeface="Open Sauce"/>
                <a:ea typeface="Open Sauce"/>
                <a:cs typeface="Open Sauce"/>
                <a:sym typeface="Open Sauce"/>
              </a:rPr>
              <a:t>¹ NANYANG TECHNOLOGICAL UNIVERSITY                 ² </a:t>
            </a:r>
            <a:r>
              <a:rPr lang="en-US" sz="1926">
                <a:solidFill>
                  <a:srgbClr val="000000"/>
                </a:solidFill>
                <a:latin typeface="Open Sauce"/>
                <a:ea typeface="Open Sauce"/>
                <a:cs typeface="Open Sauce"/>
                <a:sym typeface="Open Sauce"/>
              </a:rPr>
              <a:t>RAFFLES INSTITUTION</a:t>
            </a:r>
            <a:endParaRPr lang="en-US" sz="1926" u="none" strike="noStrike">
              <a:solidFill>
                <a:srgbClr val="000000"/>
              </a:solidFill>
              <a:latin typeface="Open Sauce"/>
              <a:ea typeface="Open Sauce"/>
              <a:cs typeface="Open Sauce"/>
              <a:sym typeface="Open Sau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2941734" y="302095"/>
            <a:ext cx="5810226" cy="4723171"/>
          </a:xfrm>
          <a:custGeom>
            <a:avLst/>
            <a:gdLst/>
            <a:ahLst/>
            <a:cxnLst/>
            <a:rect l="l" t="t" r="r" b="b"/>
            <a:pathLst>
              <a:path w="5810226" h="4723171">
                <a:moveTo>
                  <a:pt x="0" y="0"/>
                </a:moveTo>
                <a:lnTo>
                  <a:pt x="5810226" y="0"/>
                </a:lnTo>
                <a:lnTo>
                  <a:pt x="5810226" y="4723171"/>
                </a:lnTo>
                <a:lnTo>
                  <a:pt x="0" y="4723171"/>
                </a:lnTo>
                <a:lnTo>
                  <a:pt x="0" y="0"/>
                </a:lnTo>
                <a:close/>
              </a:path>
            </a:pathLst>
          </a:custGeom>
          <a:blipFill>
            <a:blip r:embed="rId8"/>
            <a:stretch>
              <a:fillRect l="-754" t="-2797" r="-754"/>
            </a:stretch>
          </a:blipFill>
        </p:spPr>
        <p:txBody>
          <a:bodyPr/>
          <a:lstStyle/>
          <a:p>
            <a:endParaRPr lang="en-US"/>
          </a:p>
        </p:txBody>
      </p:sp>
      <p:sp>
        <p:nvSpPr>
          <p:cNvPr id="7" name="Freeform 7"/>
          <p:cNvSpPr/>
          <p:nvPr/>
        </p:nvSpPr>
        <p:spPr>
          <a:xfrm>
            <a:off x="2823218" y="5279361"/>
            <a:ext cx="5928742" cy="4842323"/>
          </a:xfrm>
          <a:custGeom>
            <a:avLst/>
            <a:gdLst/>
            <a:ahLst/>
            <a:cxnLst/>
            <a:rect l="l" t="t" r="r" b="b"/>
            <a:pathLst>
              <a:path w="5928742" h="4842323">
                <a:moveTo>
                  <a:pt x="0" y="0"/>
                </a:moveTo>
                <a:lnTo>
                  <a:pt x="5928742" y="0"/>
                </a:lnTo>
                <a:lnTo>
                  <a:pt x="5928742" y="4842323"/>
                </a:lnTo>
                <a:lnTo>
                  <a:pt x="0" y="4842323"/>
                </a:lnTo>
                <a:lnTo>
                  <a:pt x="0" y="0"/>
                </a:lnTo>
                <a:close/>
              </a:path>
            </a:pathLst>
          </a:custGeom>
          <a:blipFill>
            <a:blip r:embed="rId9"/>
            <a:stretch>
              <a:fillRect/>
            </a:stretch>
          </a:blipFill>
        </p:spPr>
        <p:txBody>
          <a:bodyPr/>
          <a:lstStyle/>
          <a:p>
            <a:endParaRPr lang="en-US"/>
          </a:p>
        </p:txBody>
      </p:sp>
      <p:sp>
        <p:nvSpPr>
          <p:cNvPr id="8" name="Freeform 8"/>
          <p:cNvSpPr/>
          <p:nvPr/>
        </p:nvSpPr>
        <p:spPr>
          <a:xfrm>
            <a:off x="592239" y="4310912"/>
            <a:ext cx="2349496" cy="1665177"/>
          </a:xfrm>
          <a:custGeom>
            <a:avLst/>
            <a:gdLst/>
            <a:ahLst/>
            <a:cxnLst/>
            <a:rect l="l" t="t" r="r" b="b"/>
            <a:pathLst>
              <a:path w="2349496" h="1665177">
                <a:moveTo>
                  <a:pt x="0" y="0"/>
                </a:moveTo>
                <a:lnTo>
                  <a:pt x="2349495" y="0"/>
                </a:lnTo>
                <a:lnTo>
                  <a:pt x="2349495" y="1665176"/>
                </a:lnTo>
                <a:lnTo>
                  <a:pt x="0" y="1665176"/>
                </a:lnTo>
                <a:lnTo>
                  <a:pt x="0" y="0"/>
                </a:lnTo>
                <a:close/>
              </a:path>
            </a:pathLst>
          </a:custGeom>
          <a:blipFill>
            <a:blip r:embed="rId10"/>
            <a:stretch>
              <a:fillRect/>
            </a:stretch>
          </a:blipFill>
        </p:spPr>
        <p:txBody>
          <a:bodyPr/>
          <a:lstStyle/>
          <a:p>
            <a:endParaRPr lang="en-US"/>
          </a:p>
        </p:txBody>
      </p:sp>
      <p:sp>
        <p:nvSpPr>
          <p:cNvPr id="9" name="TextBox 9"/>
          <p:cNvSpPr txBox="1"/>
          <p:nvPr/>
        </p:nvSpPr>
        <p:spPr>
          <a:xfrm>
            <a:off x="9867626" y="1258107"/>
            <a:ext cx="6778882" cy="2687321"/>
          </a:xfrm>
          <a:prstGeom prst="rect">
            <a:avLst/>
          </a:prstGeom>
        </p:spPr>
        <p:txBody>
          <a:bodyPr lIns="0" tIns="0" rIns="0" bIns="0" rtlCol="0" anchor="t">
            <a:spAutoFit/>
          </a:bodyPr>
          <a:lstStyle/>
          <a:p>
            <a:pPr algn="ctr">
              <a:lnSpc>
                <a:spcPts val="8259"/>
              </a:lnSpc>
            </a:pPr>
            <a:r>
              <a:rPr lang="en-US" sz="5899" b="1">
                <a:solidFill>
                  <a:srgbClr val="1D1D1B"/>
                </a:solidFill>
                <a:latin typeface="Roboto Bold"/>
                <a:ea typeface="Roboto Bold"/>
                <a:cs typeface="Roboto Bold"/>
                <a:sym typeface="Roboto Bold"/>
              </a:rPr>
              <a:t>Findings</a:t>
            </a:r>
          </a:p>
          <a:p>
            <a:pPr algn="ctr">
              <a:lnSpc>
                <a:spcPts val="4619"/>
              </a:lnSpc>
            </a:pPr>
            <a:r>
              <a:rPr lang="en-US" sz="3299" b="1">
                <a:solidFill>
                  <a:srgbClr val="1D1D1B"/>
                </a:solidFill>
                <a:latin typeface="Roboto Bold"/>
                <a:ea typeface="Roboto Bold"/>
                <a:cs typeface="Roboto Bold"/>
                <a:sym typeface="Roboto Bold"/>
              </a:rPr>
              <a:t>CoVe increases divergent creativity</a:t>
            </a:r>
          </a:p>
          <a:p>
            <a:pPr algn="l">
              <a:lnSpc>
                <a:spcPts val="4199"/>
              </a:lnSpc>
            </a:pPr>
            <a:endParaRPr lang="en-US" sz="3299" b="1">
              <a:solidFill>
                <a:srgbClr val="1D1D1B"/>
              </a:solidFill>
              <a:latin typeface="Roboto Bold"/>
              <a:ea typeface="Roboto Bold"/>
              <a:cs typeface="Roboto Bold"/>
              <a:sym typeface="Roboto Bold"/>
            </a:endParaRP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10" name="TextBox 10"/>
          <p:cNvSpPr txBox="1"/>
          <p:nvPr/>
        </p:nvSpPr>
        <p:spPr>
          <a:xfrm>
            <a:off x="278827" y="1897345"/>
            <a:ext cx="2884218"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NeoCoder Benchmark</a:t>
            </a:r>
          </a:p>
        </p:txBody>
      </p:sp>
      <p:sp>
        <p:nvSpPr>
          <p:cNvPr id="11" name="TextBox 11"/>
          <p:cNvSpPr txBox="1"/>
          <p:nvPr/>
        </p:nvSpPr>
        <p:spPr>
          <a:xfrm>
            <a:off x="500138" y="7010379"/>
            <a:ext cx="2441597"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CS4 Benchmark</a:t>
            </a:r>
          </a:p>
        </p:txBody>
      </p:sp>
      <p:sp>
        <p:nvSpPr>
          <p:cNvPr id="12" name="TextBox 12"/>
          <p:cNvSpPr txBox="1"/>
          <p:nvPr/>
        </p:nvSpPr>
        <p:spPr>
          <a:xfrm>
            <a:off x="9867626" y="6624197"/>
            <a:ext cx="6778882" cy="2085976"/>
          </a:xfrm>
          <a:prstGeom prst="rect">
            <a:avLst/>
          </a:prstGeom>
        </p:spPr>
        <p:txBody>
          <a:bodyPr lIns="0" tIns="0" rIns="0" bIns="0" rtlCol="0" anchor="t">
            <a:spAutoFit/>
          </a:bodyPr>
          <a:lstStyle/>
          <a:p>
            <a:pPr algn="l">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Hypothesis: CoVe helps the model avoid early “tunnel vision”</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13" name="TextBox 13"/>
          <p:cNvSpPr txBox="1"/>
          <p:nvPr/>
        </p:nvSpPr>
        <p:spPr>
          <a:xfrm>
            <a:off x="9867626" y="4899763"/>
            <a:ext cx="6778882" cy="2085976"/>
          </a:xfrm>
          <a:prstGeom prst="rect">
            <a:avLst/>
          </a:prstGeom>
        </p:spPr>
        <p:txBody>
          <a:bodyPr lIns="0" tIns="0" rIns="0" bIns="0" rtlCol="0" anchor="t">
            <a:spAutoFit/>
          </a:bodyPr>
          <a:lstStyle/>
          <a:p>
            <a:pPr algn="l">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The only exception is Mistral-7B on NeoCoder</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14" name="TextBox 14"/>
          <p:cNvSpPr txBox="1"/>
          <p:nvPr/>
        </p:nvSpPr>
        <p:spPr>
          <a:xfrm>
            <a:off x="9867626" y="3234586"/>
            <a:ext cx="6778882" cy="2085976"/>
          </a:xfrm>
          <a:prstGeom prst="rect">
            <a:avLst/>
          </a:prstGeom>
        </p:spPr>
        <p:txBody>
          <a:bodyPr lIns="0" tIns="0" rIns="0" bIns="0" rtlCol="0" anchor="t">
            <a:spAutoFit/>
          </a:bodyPr>
          <a:lstStyle/>
          <a:p>
            <a:pPr algn="ctr">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The lines are mostly </a:t>
            </a:r>
            <a:r>
              <a:rPr lang="en-US" sz="2999" b="1">
                <a:solidFill>
                  <a:srgbClr val="1D1D1B"/>
                </a:solidFill>
                <a:latin typeface="Roboto Bold"/>
                <a:ea typeface="Roboto Bold"/>
                <a:cs typeface="Roboto Bold"/>
                <a:sym typeface="Roboto Bold"/>
              </a:rPr>
              <a:t>above</a:t>
            </a:r>
            <a:r>
              <a:rPr lang="en-US" sz="2999">
                <a:solidFill>
                  <a:srgbClr val="1D1D1B"/>
                </a:solidFill>
                <a:latin typeface="Roboto"/>
                <a:ea typeface="Roboto"/>
                <a:cs typeface="Roboto"/>
                <a:sym typeface="Roboto"/>
              </a:rPr>
              <a:t> the zero line</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592239" y="4310912"/>
            <a:ext cx="2349496" cy="1665177"/>
          </a:xfrm>
          <a:custGeom>
            <a:avLst/>
            <a:gdLst/>
            <a:ahLst/>
            <a:cxnLst/>
            <a:rect l="l" t="t" r="r" b="b"/>
            <a:pathLst>
              <a:path w="2349496" h="1665177">
                <a:moveTo>
                  <a:pt x="0" y="0"/>
                </a:moveTo>
                <a:lnTo>
                  <a:pt x="2349495" y="0"/>
                </a:lnTo>
                <a:lnTo>
                  <a:pt x="2349495" y="1665176"/>
                </a:lnTo>
                <a:lnTo>
                  <a:pt x="0" y="1665176"/>
                </a:lnTo>
                <a:lnTo>
                  <a:pt x="0" y="0"/>
                </a:lnTo>
                <a:close/>
              </a:path>
            </a:pathLst>
          </a:custGeom>
          <a:blipFill>
            <a:blip r:embed="rId8"/>
            <a:stretch>
              <a:fillRect/>
            </a:stretch>
          </a:blipFill>
        </p:spPr>
        <p:txBody>
          <a:bodyPr/>
          <a:lstStyle/>
          <a:p>
            <a:endParaRPr lang="en-US"/>
          </a:p>
        </p:txBody>
      </p:sp>
      <p:grpSp>
        <p:nvGrpSpPr>
          <p:cNvPr id="7" name="Group 7"/>
          <p:cNvGrpSpPr/>
          <p:nvPr/>
        </p:nvGrpSpPr>
        <p:grpSpPr>
          <a:xfrm>
            <a:off x="3163045" y="426491"/>
            <a:ext cx="5810226" cy="4717009"/>
            <a:chOff x="0" y="0"/>
            <a:chExt cx="7746967" cy="6289346"/>
          </a:xfrm>
        </p:grpSpPr>
        <p:sp>
          <p:nvSpPr>
            <p:cNvPr id="8" name="Freeform 8"/>
            <p:cNvSpPr/>
            <p:nvPr/>
          </p:nvSpPr>
          <p:spPr>
            <a:xfrm>
              <a:off x="807659" y="0"/>
              <a:ext cx="6939309" cy="6289346"/>
            </a:xfrm>
            <a:custGeom>
              <a:avLst/>
              <a:gdLst/>
              <a:ahLst/>
              <a:cxnLst/>
              <a:rect l="l" t="t" r="r" b="b"/>
              <a:pathLst>
                <a:path w="6939309" h="6289346">
                  <a:moveTo>
                    <a:pt x="0" y="0"/>
                  </a:moveTo>
                  <a:lnTo>
                    <a:pt x="6939308" y="0"/>
                  </a:lnTo>
                  <a:lnTo>
                    <a:pt x="6939308" y="6289346"/>
                  </a:lnTo>
                  <a:lnTo>
                    <a:pt x="0" y="6289346"/>
                  </a:lnTo>
                  <a:lnTo>
                    <a:pt x="0" y="0"/>
                  </a:lnTo>
                  <a:close/>
                </a:path>
              </a:pathLst>
            </a:custGeom>
            <a:blipFill>
              <a:blip r:embed="rId9"/>
              <a:stretch>
                <a:fillRect/>
              </a:stretch>
            </a:blipFill>
          </p:spPr>
          <p:txBody>
            <a:bodyPr/>
            <a:lstStyle/>
            <a:p>
              <a:endParaRPr lang="en-US"/>
            </a:p>
          </p:txBody>
        </p:sp>
        <p:sp>
          <p:nvSpPr>
            <p:cNvPr id="9" name="Freeform 9"/>
            <p:cNvSpPr/>
            <p:nvPr/>
          </p:nvSpPr>
          <p:spPr>
            <a:xfrm>
              <a:off x="0" y="512240"/>
              <a:ext cx="1058457" cy="5036387"/>
            </a:xfrm>
            <a:custGeom>
              <a:avLst/>
              <a:gdLst/>
              <a:ahLst/>
              <a:cxnLst/>
              <a:rect l="l" t="t" r="r" b="b"/>
              <a:pathLst>
                <a:path w="1058457" h="5036387">
                  <a:moveTo>
                    <a:pt x="0" y="0"/>
                  </a:moveTo>
                  <a:lnTo>
                    <a:pt x="1058457" y="0"/>
                  </a:lnTo>
                  <a:lnTo>
                    <a:pt x="1058457" y="5036387"/>
                  </a:lnTo>
                  <a:lnTo>
                    <a:pt x="0" y="5036387"/>
                  </a:lnTo>
                  <a:lnTo>
                    <a:pt x="0" y="0"/>
                  </a:lnTo>
                  <a:close/>
                </a:path>
              </a:pathLst>
            </a:custGeom>
            <a:blipFill>
              <a:blip r:embed="rId10"/>
              <a:stretch>
                <a:fillRect l="-2376" r="-2376"/>
              </a:stretch>
            </a:blipFill>
          </p:spPr>
          <p:txBody>
            <a:bodyPr/>
            <a:lstStyle/>
            <a:p>
              <a:endParaRPr lang="en-US"/>
            </a:p>
          </p:txBody>
        </p:sp>
        <p:sp>
          <p:nvSpPr>
            <p:cNvPr id="10" name="Freeform 10"/>
            <p:cNvSpPr/>
            <p:nvPr/>
          </p:nvSpPr>
          <p:spPr>
            <a:xfrm>
              <a:off x="3606005" y="718693"/>
              <a:ext cx="3551360" cy="2019629"/>
            </a:xfrm>
            <a:custGeom>
              <a:avLst/>
              <a:gdLst/>
              <a:ahLst/>
              <a:cxnLst/>
              <a:rect l="l" t="t" r="r" b="b"/>
              <a:pathLst>
                <a:path w="3551360" h="2019629">
                  <a:moveTo>
                    <a:pt x="0" y="0"/>
                  </a:moveTo>
                  <a:lnTo>
                    <a:pt x="3551360" y="0"/>
                  </a:lnTo>
                  <a:lnTo>
                    <a:pt x="3551360" y="2019629"/>
                  </a:lnTo>
                  <a:lnTo>
                    <a:pt x="0" y="2019629"/>
                  </a:lnTo>
                  <a:lnTo>
                    <a:pt x="0" y="0"/>
                  </a:lnTo>
                  <a:close/>
                </a:path>
              </a:pathLst>
            </a:custGeom>
            <a:blipFill>
              <a:blip r:embed="rId11"/>
              <a:stretch>
                <a:fillRect t="-1718" b="-1718"/>
              </a:stretch>
            </a:blipFill>
          </p:spPr>
          <p:txBody>
            <a:bodyPr/>
            <a:lstStyle/>
            <a:p>
              <a:endParaRPr lang="en-US"/>
            </a:p>
          </p:txBody>
        </p:sp>
        <p:sp>
          <p:nvSpPr>
            <p:cNvPr id="11" name="Freeform 11"/>
            <p:cNvSpPr/>
            <p:nvPr/>
          </p:nvSpPr>
          <p:spPr>
            <a:xfrm>
              <a:off x="6937526" y="726337"/>
              <a:ext cx="343440" cy="1412517"/>
            </a:xfrm>
            <a:custGeom>
              <a:avLst/>
              <a:gdLst/>
              <a:ahLst/>
              <a:cxnLst/>
              <a:rect l="l" t="t" r="r" b="b"/>
              <a:pathLst>
                <a:path w="343440" h="1412517">
                  <a:moveTo>
                    <a:pt x="0" y="0"/>
                  </a:moveTo>
                  <a:lnTo>
                    <a:pt x="343441" y="0"/>
                  </a:lnTo>
                  <a:lnTo>
                    <a:pt x="343441" y="1412517"/>
                  </a:lnTo>
                  <a:lnTo>
                    <a:pt x="0" y="1412517"/>
                  </a:lnTo>
                  <a:lnTo>
                    <a:pt x="0" y="0"/>
                  </a:lnTo>
                  <a:close/>
                </a:path>
              </a:pathLst>
            </a:custGeom>
            <a:blipFill>
              <a:blip r:embed="rId12"/>
              <a:stretch>
                <a:fillRect l="-2096" r="-2096"/>
              </a:stretch>
            </a:blipFill>
          </p:spPr>
          <p:txBody>
            <a:bodyPr/>
            <a:lstStyle/>
            <a:p>
              <a:endParaRPr lang="en-US"/>
            </a:p>
          </p:txBody>
        </p:sp>
      </p:grpSp>
      <p:sp>
        <p:nvSpPr>
          <p:cNvPr id="12" name="Freeform 12"/>
          <p:cNvSpPr/>
          <p:nvPr/>
        </p:nvSpPr>
        <p:spPr>
          <a:xfrm>
            <a:off x="3163045" y="426491"/>
            <a:ext cx="606858" cy="393585"/>
          </a:xfrm>
          <a:custGeom>
            <a:avLst/>
            <a:gdLst/>
            <a:ahLst/>
            <a:cxnLst/>
            <a:rect l="l" t="t" r="r" b="b"/>
            <a:pathLst>
              <a:path w="606858" h="393585">
                <a:moveTo>
                  <a:pt x="0" y="0"/>
                </a:moveTo>
                <a:lnTo>
                  <a:pt x="606858" y="0"/>
                </a:lnTo>
                <a:lnTo>
                  <a:pt x="606858" y="393584"/>
                </a:lnTo>
                <a:lnTo>
                  <a:pt x="0" y="393584"/>
                </a:lnTo>
                <a:lnTo>
                  <a:pt x="0" y="0"/>
                </a:lnTo>
                <a:close/>
              </a:path>
            </a:pathLst>
          </a:custGeom>
          <a:blipFill>
            <a:blip r:embed="rId13"/>
            <a:stretch>
              <a:fillRect l="-36468"/>
            </a:stretch>
          </a:blipFill>
        </p:spPr>
        <p:txBody>
          <a:bodyPr/>
          <a:lstStyle/>
          <a:p>
            <a:endParaRPr lang="en-US"/>
          </a:p>
        </p:txBody>
      </p:sp>
      <p:sp>
        <p:nvSpPr>
          <p:cNvPr id="13" name="TextBox 13"/>
          <p:cNvSpPr txBox="1"/>
          <p:nvPr/>
        </p:nvSpPr>
        <p:spPr>
          <a:xfrm>
            <a:off x="9695698" y="7019904"/>
            <a:ext cx="6887739" cy="2609851"/>
          </a:xfrm>
          <a:prstGeom prst="rect">
            <a:avLst/>
          </a:prstGeom>
        </p:spPr>
        <p:txBody>
          <a:bodyPr lIns="0" tIns="0" rIns="0" bIns="0" rtlCol="0" anchor="t">
            <a:spAutoFit/>
          </a:bodyPr>
          <a:lstStyle/>
          <a:p>
            <a:pPr algn="l">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Hypothesis: If exploratory ideas form in early layers, reducing them reduces diversity</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14" name="TextBox 14"/>
          <p:cNvSpPr txBox="1"/>
          <p:nvPr/>
        </p:nvSpPr>
        <p:spPr>
          <a:xfrm>
            <a:off x="278827" y="1897345"/>
            <a:ext cx="2884218"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NeoCoder Benchmark</a:t>
            </a:r>
          </a:p>
        </p:txBody>
      </p:sp>
      <p:sp>
        <p:nvSpPr>
          <p:cNvPr id="15" name="TextBox 15"/>
          <p:cNvSpPr txBox="1"/>
          <p:nvPr/>
        </p:nvSpPr>
        <p:spPr>
          <a:xfrm>
            <a:off x="500138" y="7010379"/>
            <a:ext cx="2441597"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CS4 Benchmark</a:t>
            </a:r>
          </a:p>
        </p:txBody>
      </p:sp>
      <p:grpSp>
        <p:nvGrpSpPr>
          <p:cNvPr id="16" name="Group 16"/>
          <p:cNvGrpSpPr/>
          <p:nvPr/>
        </p:nvGrpSpPr>
        <p:grpSpPr>
          <a:xfrm>
            <a:off x="3069601" y="5173396"/>
            <a:ext cx="5997113" cy="4816966"/>
            <a:chOff x="0" y="0"/>
            <a:chExt cx="7996151" cy="6422621"/>
          </a:xfrm>
        </p:grpSpPr>
        <p:sp>
          <p:nvSpPr>
            <p:cNvPr id="17" name="Freeform 17"/>
            <p:cNvSpPr/>
            <p:nvPr/>
          </p:nvSpPr>
          <p:spPr>
            <a:xfrm>
              <a:off x="841839" y="0"/>
              <a:ext cx="7154312" cy="6422621"/>
            </a:xfrm>
            <a:custGeom>
              <a:avLst/>
              <a:gdLst/>
              <a:ahLst/>
              <a:cxnLst/>
              <a:rect l="l" t="t" r="r" b="b"/>
              <a:pathLst>
                <a:path w="7154312" h="6422621">
                  <a:moveTo>
                    <a:pt x="0" y="0"/>
                  </a:moveTo>
                  <a:lnTo>
                    <a:pt x="7154312" y="0"/>
                  </a:lnTo>
                  <a:lnTo>
                    <a:pt x="7154312" y="6422621"/>
                  </a:lnTo>
                  <a:lnTo>
                    <a:pt x="0" y="6422621"/>
                  </a:lnTo>
                  <a:lnTo>
                    <a:pt x="0" y="0"/>
                  </a:lnTo>
                  <a:close/>
                </a:path>
              </a:pathLst>
            </a:custGeom>
            <a:blipFill>
              <a:blip r:embed="rId14"/>
              <a:stretch>
                <a:fillRect/>
              </a:stretch>
            </a:blipFill>
          </p:spPr>
          <p:txBody>
            <a:bodyPr/>
            <a:lstStyle/>
            <a:p>
              <a:endParaRPr lang="en-US"/>
            </a:p>
          </p:txBody>
        </p:sp>
        <p:sp>
          <p:nvSpPr>
            <p:cNvPr id="18" name="Freeform 18"/>
            <p:cNvSpPr/>
            <p:nvPr/>
          </p:nvSpPr>
          <p:spPr>
            <a:xfrm>
              <a:off x="0" y="369862"/>
              <a:ext cx="1028753" cy="5376691"/>
            </a:xfrm>
            <a:custGeom>
              <a:avLst/>
              <a:gdLst/>
              <a:ahLst/>
              <a:cxnLst/>
              <a:rect l="l" t="t" r="r" b="b"/>
              <a:pathLst>
                <a:path w="1028753" h="5376691">
                  <a:moveTo>
                    <a:pt x="0" y="0"/>
                  </a:moveTo>
                  <a:lnTo>
                    <a:pt x="1028753" y="0"/>
                  </a:lnTo>
                  <a:lnTo>
                    <a:pt x="1028753" y="5376691"/>
                  </a:lnTo>
                  <a:lnTo>
                    <a:pt x="0" y="5376691"/>
                  </a:lnTo>
                  <a:lnTo>
                    <a:pt x="0" y="0"/>
                  </a:lnTo>
                  <a:close/>
                </a:path>
              </a:pathLst>
            </a:custGeom>
            <a:blipFill>
              <a:blip r:embed="rId15"/>
              <a:stretch>
                <a:fillRect/>
              </a:stretch>
            </a:blipFill>
          </p:spPr>
          <p:txBody>
            <a:bodyPr/>
            <a:lstStyle/>
            <a:p>
              <a:endParaRPr lang="en-US"/>
            </a:p>
          </p:txBody>
        </p:sp>
        <p:sp>
          <p:nvSpPr>
            <p:cNvPr id="19" name="Freeform 19"/>
            <p:cNvSpPr/>
            <p:nvPr/>
          </p:nvSpPr>
          <p:spPr>
            <a:xfrm>
              <a:off x="4312103" y="934633"/>
              <a:ext cx="3100860" cy="668501"/>
            </a:xfrm>
            <a:custGeom>
              <a:avLst/>
              <a:gdLst/>
              <a:ahLst/>
              <a:cxnLst/>
              <a:rect l="l" t="t" r="r" b="b"/>
              <a:pathLst>
                <a:path w="3100860" h="668501">
                  <a:moveTo>
                    <a:pt x="0" y="0"/>
                  </a:moveTo>
                  <a:lnTo>
                    <a:pt x="3100861" y="0"/>
                  </a:lnTo>
                  <a:lnTo>
                    <a:pt x="3100861" y="668501"/>
                  </a:lnTo>
                  <a:lnTo>
                    <a:pt x="0" y="668501"/>
                  </a:lnTo>
                  <a:lnTo>
                    <a:pt x="0" y="0"/>
                  </a:lnTo>
                  <a:close/>
                </a:path>
              </a:pathLst>
            </a:custGeom>
            <a:blipFill>
              <a:blip r:embed="rId16"/>
              <a:stretch>
                <a:fillRect l="-2638" t="-57494" r="-6323" b="-157995"/>
              </a:stretch>
            </a:blipFill>
          </p:spPr>
          <p:txBody>
            <a:bodyPr/>
            <a:lstStyle/>
            <a:p>
              <a:endParaRPr lang="en-US"/>
            </a:p>
          </p:txBody>
        </p:sp>
        <p:sp>
          <p:nvSpPr>
            <p:cNvPr id="20" name="Freeform 20"/>
            <p:cNvSpPr/>
            <p:nvPr/>
          </p:nvSpPr>
          <p:spPr>
            <a:xfrm>
              <a:off x="5623879" y="624661"/>
              <a:ext cx="1960364" cy="1389384"/>
            </a:xfrm>
            <a:custGeom>
              <a:avLst/>
              <a:gdLst/>
              <a:ahLst/>
              <a:cxnLst/>
              <a:rect l="l" t="t" r="r" b="b"/>
              <a:pathLst>
                <a:path w="1960364" h="1389384">
                  <a:moveTo>
                    <a:pt x="0" y="0"/>
                  </a:moveTo>
                  <a:lnTo>
                    <a:pt x="1960364" y="0"/>
                  </a:lnTo>
                  <a:lnTo>
                    <a:pt x="1960364" y="1389384"/>
                  </a:lnTo>
                  <a:lnTo>
                    <a:pt x="0" y="1389384"/>
                  </a:lnTo>
                  <a:lnTo>
                    <a:pt x="0" y="0"/>
                  </a:lnTo>
                  <a:close/>
                </a:path>
              </a:pathLst>
            </a:custGeom>
            <a:blipFill>
              <a:blip r:embed="rId8"/>
              <a:stretch>
                <a:fillRect/>
              </a:stretch>
            </a:blipFill>
          </p:spPr>
          <p:txBody>
            <a:bodyPr/>
            <a:lstStyle/>
            <a:p>
              <a:endParaRPr lang="en-US"/>
            </a:p>
          </p:txBody>
        </p:sp>
      </p:grpSp>
      <p:sp>
        <p:nvSpPr>
          <p:cNvPr id="21" name="TextBox 21"/>
          <p:cNvSpPr txBox="1"/>
          <p:nvPr/>
        </p:nvSpPr>
        <p:spPr>
          <a:xfrm>
            <a:off x="9695698" y="5361210"/>
            <a:ext cx="6887739" cy="2085976"/>
          </a:xfrm>
          <a:prstGeom prst="rect">
            <a:avLst/>
          </a:prstGeom>
        </p:spPr>
        <p:txBody>
          <a:bodyPr lIns="0" tIns="0" rIns="0" bIns="0" rtlCol="0" anchor="t">
            <a:spAutoFit/>
          </a:bodyPr>
          <a:lstStyle/>
          <a:p>
            <a:pPr algn="l">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DoLa relies more on later layers and suppresses early layers</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22" name="TextBox 22"/>
          <p:cNvSpPr txBox="1"/>
          <p:nvPr/>
        </p:nvSpPr>
        <p:spPr>
          <a:xfrm>
            <a:off x="9867626" y="2147465"/>
            <a:ext cx="6887739" cy="2163446"/>
          </a:xfrm>
          <a:prstGeom prst="rect">
            <a:avLst/>
          </a:prstGeom>
        </p:spPr>
        <p:txBody>
          <a:bodyPr lIns="0" tIns="0" rIns="0" bIns="0" rtlCol="0" anchor="t">
            <a:spAutoFit/>
          </a:bodyPr>
          <a:lstStyle/>
          <a:p>
            <a:pPr algn="ctr">
              <a:lnSpc>
                <a:spcPts val="8259"/>
              </a:lnSpc>
            </a:pPr>
            <a:r>
              <a:rPr lang="en-US" sz="5899" b="1">
                <a:solidFill>
                  <a:srgbClr val="1D1D1B"/>
                </a:solidFill>
                <a:latin typeface="Roboto Bold"/>
                <a:ea typeface="Roboto Bold"/>
                <a:cs typeface="Roboto Bold"/>
                <a:sym typeface="Roboto Bold"/>
              </a:rPr>
              <a:t>Findings</a:t>
            </a:r>
          </a:p>
          <a:p>
            <a:pPr algn="ctr">
              <a:lnSpc>
                <a:spcPts val="4620"/>
              </a:lnSpc>
            </a:pPr>
            <a:r>
              <a:rPr lang="en-US" sz="3300" b="1">
                <a:solidFill>
                  <a:srgbClr val="1D1D1B"/>
                </a:solidFill>
                <a:latin typeface="Roboto Bold"/>
                <a:ea typeface="Roboto Bold"/>
                <a:cs typeface="Roboto Bold"/>
                <a:sym typeface="Roboto Bold"/>
              </a:rPr>
              <a:t>DoLa decreases divergent creativity</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23" name="TextBox 23"/>
          <p:cNvSpPr txBox="1"/>
          <p:nvPr/>
        </p:nvSpPr>
        <p:spPr>
          <a:xfrm>
            <a:off x="9695698" y="3946492"/>
            <a:ext cx="6887739" cy="2085976"/>
          </a:xfrm>
          <a:prstGeom prst="rect">
            <a:avLst/>
          </a:prstGeom>
        </p:spPr>
        <p:txBody>
          <a:bodyPr lIns="0" tIns="0" rIns="0" bIns="0" rtlCol="0" anchor="t">
            <a:spAutoFit/>
          </a:bodyPr>
          <a:lstStyle/>
          <a:p>
            <a:pPr algn="ctr">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The lines are mostly </a:t>
            </a:r>
            <a:r>
              <a:rPr lang="en-US" sz="2999" b="1">
                <a:solidFill>
                  <a:srgbClr val="1D1D1B"/>
                </a:solidFill>
                <a:latin typeface="Roboto Bold"/>
                <a:ea typeface="Roboto Bold"/>
                <a:cs typeface="Roboto Bold"/>
                <a:sym typeface="Roboto Bold"/>
              </a:rPr>
              <a:t>below</a:t>
            </a:r>
            <a:r>
              <a:rPr lang="en-US" sz="2999">
                <a:solidFill>
                  <a:srgbClr val="1D1D1B"/>
                </a:solidFill>
                <a:latin typeface="Roboto"/>
                <a:ea typeface="Roboto"/>
                <a:cs typeface="Roboto"/>
                <a:sym typeface="Roboto"/>
              </a:rPr>
              <a:t> the zero line</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325305" y="5995505"/>
            <a:ext cx="2349496" cy="1665177"/>
          </a:xfrm>
          <a:custGeom>
            <a:avLst/>
            <a:gdLst/>
            <a:ahLst/>
            <a:cxnLst/>
            <a:rect l="l" t="t" r="r" b="b"/>
            <a:pathLst>
              <a:path w="2349496" h="1665177">
                <a:moveTo>
                  <a:pt x="0" y="0"/>
                </a:moveTo>
                <a:lnTo>
                  <a:pt x="2349495" y="0"/>
                </a:lnTo>
                <a:lnTo>
                  <a:pt x="2349495" y="1665177"/>
                </a:lnTo>
                <a:lnTo>
                  <a:pt x="0" y="166517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9960681" y="2645977"/>
            <a:ext cx="7111369" cy="2106296"/>
          </a:xfrm>
          <a:prstGeom prst="rect">
            <a:avLst/>
          </a:prstGeom>
        </p:spPr>
        <p:txBody>
          <a:bodyPr lIns="0" tIns="0" rIns="0" bIns="0" rtlCol="0" anchor="t">
            <a:spAutoFit/>
          </a:bodyPr>
          <a:lstStyle/>
          <a:p>
            <a:pPr algn="ctr">
              <a:lnSpc>
                <a:spcPts val="8259"/>
              </a:lnSpc>
            </a:pPr>
            <a:r>
              <a:rPr lang="en-US" sz="5899" b="1">
                <a:solidFill>
                  <a:srgbClr val="1D1D1B"/>
                </a:solidFill>
                <a:latin typeface="Roboto Bold"/>
                <a:ea typeface="Roboto Bold"/>
                <a:cs typeface="Roboto Bold"/>
                <a:sym typeface="Roboto Bold"/>
              </a:rPr>
              <a:t>Findings</a:t>
            </a:r>
          </a:p>
          <a:p>
            <a:pPr algn="ctr">
              <a:lnSpc>
                <a:spcPts val="4199"/>
              </a:lnSpc>
            </a:pPr>
            <a:r>
              <a:rPr lang="en-US" sz="2999" b="1">
                <a:solidFill>
                  <a:srgbClr val="1D1D1B"/>
                </a:solidFill>
                <a:latin typeface="Roboto Bold"/>
                <a:ea typeface="Roboto Bold"/>
                <a:cs typeface="Roboto Bold"/>
                <a:sym typeface="Roboto Bold"/>
              </a:rPr>
              <a:t>RAG has no effect on divergent creativity</a:t>
            </a:r>
          </a:p>
          <a:p>
            <a:pPr algn="l">
              <a:lnSpc>
                <a:spcPts val="4199"/>
              </a:lnSpc>
              <a:spcBef>
                <a:spcPct val="0"/>
              </a:spcBef>
            </a:pPr>
            <a:endParaRPr lang="en-US" sz="2999" b="1">
              <a:solidFill>
                <a:srgbClr val="1D1D1B"/>
              </a:solidFill>
              <a:latin typeface="Roboto Bold"/>
              <a:ea typeface="Roboto Bold"/>
              <a:cs typeface="Roboto Bold"/>
              <a:sym typeface="Roboto Bold"/>
            </a:endParaRPr>
          </a:p>
        </p:txBody>
      </p:sp>
      <p:sp>
        <p:nvSpPr>
          <p:cNvPr id="8" name="TextBox 8"/>
          <p:cNvSpPr txBox="1"/>
          <p:nvPr/>
        </p:nvSpPr>
        <p:spPr>
          <a:xfrm>
            <a:off x="52733" y="3751966"/>
            <a:ext cx="2884218"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NeoCoder Benchmark</a:t>
            </a:r>
          </a:p>
        </p:txBody>
      </p:sp>
      <p:grpSp>
        <p:nvGrpSpPr>
          <p:cNvPr id="9" name="Group 9"/>
          <p:cNvGrpSpPr/>
          <p:nvPr/>
        </p:nvGrpSpPr>
        <p:grpSpPr>
          <a:xfrm>
            <a:off x="3027225" y="2769802"/>
            <a:ext cx="6581031" cy="5567674"/>
            <a:chOff x="0" y="0"/>
            <a:chExt cx="8774707" cy="7423566"/>
          </a:xfrm>
        </p:grpSpPr>
        <p:sp>
          <p:nvSpPr>
            <p:cNvPr id="10" name="Freeform 10"/>
            <p:cNvSpPr/>
            <p:nvPr/>
          </p:nvSpPr>
          <p:spPr>
            <a:xfrm>
              <a:off x="853219" y="0"/>
              <a:ext cx="7921488" cy="7423566"/>
            </a:xfrm>
            <a:custGeom>
              <a:avLst/>
              <a:gdLst/>
              <a:ahLst/>
              <a:cxnLst/>
              <a:rect l="l" t="t" r="r" b="b"/>
              <a:pathLst>
                <a:path w="7921488" h="7423566">
                  <a:moveTo>
                    <a:pt x="0" y="0"/>
                  </a:moveTo>
                  <a:lnTo>
                    <a:pt x="7921488" y="0"/>
                  </a:lnTo>
                  <a:lnTo>
                    <a:pt x="7921488" y="7423566"/>
                  </a:lnTo>
                  <a:lnTo>
                    <a:pt x="0" y="7423566"/>
                  </a:lnTo>
                  <a:lnTo>
                    <a:pt x="0" y="0"/>
                  </a:lnTo>
                  <a:close/>
                </a:path>
              </a:pathLst>
            </a:custGeom>
            <a:blipFill>
              <a:blip r:embed="rId9"/>
              <a:stretch>
                <a:fillRect/>
              </a:stretch>
            </a:blipFill>
          </p:spPr>
          <p:txBody>
            <a:bodyPr/>
            <a:lstStyle/>
            <a:p>
              <a:endParaRPr lang="en-US"/>
            </a:p>
          </p:txBody>
        </p:sp>
        <p:sp>
          <p:nvSpPr>
            <p:cNvPr id="11" name="Freeform 11"/>
            <p:cNvSpPr/>
            <p:nvPr/>
          </p:nvSpPr>
          <p:spPr>
            <a:xfrm>
              <a:off x="0" y="711443"/>
              <a:ext cx="1253407" cy="5917406"/>
            </a:xfrm>
            <a:custGeom>
              <a:avLst/>
              <a:gdLst/>
              <a:ahLst/>
              <a:cxnLst/>
              <a:rect l="l" t="t" r="r" b="b"/>
              <a:pathLst>
                <a:path w="1253407" h="5917406">
                  <a:moveTo>
                    <a:pt x="0" y="0"/>
                  </a:moveTo>
                  <a:lnTo>
                    <a:pt x="1253407" y="0"/>
                  </a:lnTo>
                  <a:lnTo>
                    <a:pt x="1253407" y="5917406"/>
                  </a:lnTo>
                  <a:lnTo>
                    <a:pt x="0" y="5917406"/>
                  </a:lnTo>
                  <a:lnTo>
                    <a:pt x="0" y="0"/>
                  </a:lnTo>
                  <a:close/>
                </a:path>
              </a:pathLst>
            </a:custGeom>
            <a:blipFill>
              <a:blip r:embed="rId10"/>
              <a:stretch>
                <a:fillRect l="-3366" t="-2692" r="-3366"/>
              </a:stretch>
            </a:blipFill>
          </p:spPr>
          <p:txBody>
            <a:bodyPr/>
            <a:lstStyle/>
            <a:p>
              <a:endParaRPr lang="en-US"/>
            </a:p>
          </p:txBody>
        </p:sp>
      </p:grpSp>
      <p:sp>
        <p:nvSpPr>
          <p:cNvPr id="12" name="TextBox 12"/>
          <p:cNvSpPr txBox="1"/>
          <p:nvPr/>
        </p:nvSpPr>
        <p:spPr>
          <a:xfrm>
            <a:off x="9960681" y="6974604"/>
            <a:ext cx="7111369" cy="2085976"/>
          </a:xfrm>
          <a:prstGeom prst="rect">
            <a:avLst/>
          </a:prstGeom>
        </p:spPr>
        <p:txBody>
          <a:bodyPr lIns="0" tIns="0" rIns="0" bIns="0" rtlCol="0" anchor="t">
            <a:spAutoFit/>
          </a:bodyPr>
          <a:lstStyle/>
          <a:p>
            <a:pPr algn="l">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Better retrieval could improve both factuality and diversity</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13" name="TextBox 13"/>
          <p:cNvSpPr txBox="1"/>
          <p:nvPr/>
        </p:nvSpPr>
        <p:spPr>
          <a:xfrm>
            <a:off x="9960681" y="5574706"/>
            <a:ext cx="7111369" cy="2085976"/>
          </a:xfrm>
          <a:prstGeom prst="rect">
            <a:avLst/>
          </a:prstGeom>
        </p:spPr>
        <p:txBody>
          <a:bodyPr lIns="0" tIns="0" rIns="0" bIns="0" rtlCol="0" anchor="t">
            <a:spAutoFit/>
          </a:bodyPr>
          <a:lstStyle/>
          <a:p>
            <a:pPr algn="l">
              <a:lnSpc>
                <a:spcPts val="4199"/>
              </a:lnSpc>
            </a:pPr>
            <a:endParaRPr/>
          </a:p>
          <a:p>
            <a:pPr marL="647695" lvl="1" indent="-323848" algn="l">
              <a:lnSpc>
                <a:spcPts val="4199"/>
              </a:lnSpc>
              <a:buFont typeface="Arial"/>
              <a:buChar char="•"/>
            </a:pPr>
            <a:r>
              <a:rPr lang="en-US" sz="2999">
                <a:solidFill>
                  <a:srgbClr val="1D1D1B"/>
                </a:solidFill>
                <a:latin typeface="Roboto"/>
                <a:ea typeface="Roboto"/>
                <a:cs typeface="Roboto"/>
                <a:sym typeface="Roboto"/>
              </a:rPr>
              <a:t>Problem stories do not match technical retrieved text</a:t>
            </a:r>
          </a:p>
          <a:p>
            <a:pPr algn="ctr">
              <a:lnSpc>
                <a:spcPts val="4199"/>
              </a:lnSpc>
              <a:spcBef>
                <a:spcPct val="0"/>
              </a:spcBef>
            </a:pPr>
            <a:r>
              <a:rPr lang="en-US" sz="2999" b="1">
                <a:solidFill>
                  <a:srgbClr val="1D1D1B"/>
                </a:solidFill>
                <a:latin typeface="Roboto Bold"/>
                <a:ea typeface="Roboto Bold"/>
                <a:cs typeface="Roboto Bold"/>
                <a:sym typeface="Roboto Bold"/>
              </a:rPr>
              <a:t> </a:t>
            </a:r>
          </a:p>
        </p:txBody>
      </p:sp>
      <p:sp>
        <p:nvSpPr>
          <p:cNvPr id="14" name="TextBox 14"/>
          <p:cNvSpPr txBox="1"/>
          <p:nvPr/>
        </p:nvSpPr>
        <p:spPr>
          <a:xfrm>
            <a:off x="9960681" y="4752090"/>
            <a:ext cx="7111369" cy="1038226"/>
          </a:xfrm>
          <a:prstGeom prst="rect">
            <a:avLst/>
          </a:prstGeom>
        </p:spPr>
        <p:txBody>
          <a:bodyPr lIns="0" tIns="0" rIns="0" bIns="0" rtlCol="0" anchor="t">
            <a:spAutoFit/>
          </a:bodyPr>
          <a:lstStyle/>
          <a:p>
            <a:pPr marL="647065" lvl="1" indent="-323215" algn="l">
              <a:lnSpc>
                <a:spcPts val="4199"/>
              </a:lnSpc>
              <a:spcBef>
                <a:spcPct val="0"/>
              </a:spcBef>
              <a:buFont typeface="Arial"/>
              <a:buChar char="•"/>
            </a:pPr>
            <a:r>
              <a:rPr lang="en-US" sz="2999">
                <a:solidFill>
                  <a:srgbClr val="1D1D1B"/>
                </a:solidFill>
                <a:latin typeface="Roboto"/>
                <a:ea typeface="Roboto"/>
                <a:cs typeface="Roboto"/>
                <a:sym typeface="Roboto"/>
              </a:rPr>
              <a:t>The lines mostly </a:t>
            </a:r>
            <a:r>
              <a:rPr lang="en-US" sz="2999" b="1">
                <a:solidFill>
                  <a:srgbClr val="1D1D1B"/>
                </a:solidFill>
                <a:latin typeface="Roboto Bold"/>
                <a:ea typeface="Roboto Bold"/>
                <a:cs typeface="Roboto Bold"/>
                <a:sym typeface="Roboto Bold"/>
              </a:rPr>
              <a:t>stay close</a:t>
            </a:r>
            <a:r>
              <a:rPr lang="en-US" sz="2999">
                <a:solidFill>
                  <a:srgbClr val="1D1D1B"/>
                </a:solidFill>
                <a:latin typeface="Roboto"/>
                <a:ea typeface="Roboto"/>
                <a:cs typeface="Roboto"/>
                <a:sym typeface="Roboto"/>
              </a:rPr>
              <a:t> to the zero line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24425"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7774572" y="4387385"/>
            <a:ext cx="332538" cy="1367677"/>
          </a:xfrm>
          <a:custGeom>
            <a:avLst/>
            <a:gdLst/>
            <a:ahLst/>
            <a:cxnLst/>
            <a:rect l="l" t="t" r="r" b="b"/>
            <a:pathLst>
              <a:path w="332538" h="1367677">
                <a:moveTo>
                  <a:pt x="0" y="0"/>
                </a:moveTo>
                <a:lnTo>
                  <a:pt x="332538" y="0"/>
                </a:lnTo>
                <a:lnTo>
                  <a:pt x="332538" y="1367677"/>
                </a:lnTo>
                <a:lnTo>
                  <a:pt x="0" y="1367677"/>
                </a:lnTo>
                <a:lnTo>
                  <a:pt x="0" y="0"/>
                </a:lnTo>
                <a:close/>
              </a:path>
            </a:pathLst>
          </a:custGeom>
          <a:blipFill>
            <a:blip r:embed="rId8"/>
            <a:stretch>
              <a:fillRect l="-2096" r="-2096"/>
            </a:stretch>
          </a:blipFill>
        </p:spPr>
        <p:txBody>
          <a:bodyPr/>
          <a:lstStyle/>
          <a:p>
            <a:endParaRPr lang="en-US"/>
          </a:p>
        </p:txBody>
      </p:sp>
      <p:sp>
        <p:nvSpPr>
          <p:cNvPr id="7" name="Freeform 7"/>
          <p:cNvSpPr/>
          <p:nvPr/>
        </p:nvSpPr>
        <p:spPr>
          <a:xfrm>
            <a:off x="2715069" y="2683970"/>
            <a:ext cx="12857862" cy="7200403"/>
          </a:xfrm>
          <a:custGeom>
            <a:avLst/>
            <a:gdLst/>
            <a:ahLst/>
            <a:cxnLst/>
            <a:rect l="l" t="t" r="r" b="b"/>
            <a:pathLst>
              <a:path w="12857862" h="7200403">
                <a:moveTo>
                  <a:pt x="0" y="0"/>
                </a:moveTo>
                <a:lnTo>
                  <a:pt x="12857862" y="0"/>
                </a:lnTo>
                <a:lnTo>
                  <a:pt x="12857862" y="7200403"/>
                </a:lnTo>
                <a:lnTo>
                  <a:pt x="0" y="7200403"/>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0" y="277454"/>
            <a:ext cx="18288000"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Results:</a:t>
            </a:r>
          </a:p>
          <a:p>
            <a:pPr algn="ctr">
              <a:lnSpc>
                <a:spcPts val="7798"/>
              </a:lnSpc>
              <a:spcBef>
                <a:spcPct val="0"/>
              </a:spcBef>
            </a:pPr>
            <a:r>
              <a:rPr lang="en-US" sz="5570" b="1">
                <a:solidFill>
                  <a:srgbClr val="1D1D1B"/>
                </a:solidFill>
                <a:latin typeface="Roboto Bold"/>
                <a:ea typeface="Roboto Bold"/>
                <a:cs typeface="Roboto Bold"/>
                <a:sym typeface="Roboto Bold"/>
              </a:rPr>
              <a:t>No substantial change in convergent creativity  </a:t>
            </a:r>
          </a:p>
        </p:txBody>
      </p:sp>
      <p:sp>
        <p:nvSpPr>
          <p:cNvPr id="9" name="TextBox 9"/>
          <p:cNvSpPr txBox="1"/>
          <p:nvPr/>
        </p:nvSpPr>
        <p:spPr>
          <a:xfrm>
            <a:off x="-177092" y="3815885"/>
            <a:ext cx="2892161"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NeoCoder Benchmark</a:t>
            </a:r>
          </a:p>
        </p:txBody>
      </p:sp>
      <p:sp>
        <p:nvSpPr>
          <p:cNvPr id="10" name="TextBox 10"/>
          <p:cNvSpPr txBox="1"/>
          <p:nvPr/>
        </p:nvSpPr>
        <p:spPr>
          <a:xfrm>
            <a:off x="-177092" y="7431142"/>
            <a:ext cx="2892161" cy="1066800"/>
          </a:xfrm>
          <a:prstGeom prst="rect">
            <a:avLst/>
          </a:prstGeom>
        </p:spPr>
        <p:txBody>
          <a:bodyPr lIns="0" tIns="0" rIns="0" bIns="0" rtlCol="0" anchor="t">
            <a:spAutoFit/>
          </a:bodyPr>
          <a:lstStyle/>
          <a:p>
            <a:pPr algn="ctr">
              <a:lnSpc>
                <a:spcPts val="4200"/>
              </a:lnSpc>
            </a:pPr>
            <a:r>
              <a:rPr lang="en-US" sz="3000" b="1">
                <a:solidFill>
                  <a:srgbClr val="1D1D1B"/>
                </a:solidFill>
                <a:latin typeface="Roboto Bold"/>
                <a:ea typeface="Roboto Bold"/>
                <a:cs typeface="Roboto Bold"/>
                <a:sym typeface="Roboto Bold"/>
              </a:rPr>
              <a:t>CS4</a:t>
            </a:r>
          </a:p>
          <a:p>
            <a:pPr algn="ctr">
              <a:lnSpc>
                <a:spcPts val="4200"/>
              </a:lnSpc>
              <a:spcBef>
                <a:spcPct val="0"/>
              </a:spcBef>
            </a:pPr>
            <a:r>
              <a:rPr lang="en-US" sz="3000" b="1">
                <a:solidFill>
                  <a:srgbClr val="1D1D1B"/>
                </a:solidFill>
                <a:latin typeface="Roboto Bold"/>
                <a:ea typeface="Roboto Bold"/>
                <a:cs typeface="Roboto Bold"/>
                <a:sym typeface="Roboto Bold"/>
              </a:rPr>
              <a:t> Benchmark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24425"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7774572" y="4387385"/>
            <a:ext cx="332538" cy="1367677"/>
          </a:xfrm>
          <a:custGeom>
            <a:avLst/>
            <a:gdLst/>
            <a:ahLst/>
            <a:cxnLst/>
            <a:rect l="l" t="t" r="r" b="b"/>
            <a:pathLst>
              <a:path w="332538" h="1367677">
                <a:moveTo>
                  <a:pt x="0" y="0"/>
                </a:moveTo>
                <a:lnTo>
                  <a:pt x="332538" y="0"/>
                </a:lnTo>
                <a:lnTo>
                  <a:pt x="332538" y="1367677"/>
                </a:lnTo>
                <a:lnTo>
                  <a:pt x="0" y="1367677"/>
                </a:lnTo>
                <a:lnTo>
                  <a:pt x="0" y="0"/>
                </a:lnTo>
                <a:close/>
              </a:path>
            </a:pathLst>
          </a:custGeom>
          <a:blipFill>
            <a:blip r:embed="rId8"/>
            <a:stretch>
              <a:fillRect l="-2096" r="-2096"/>
            </a:stretch>
          </a:blipFill>
        </p:spPr>
        <p:txBody>
          <a:bodyPr/>
          <a:lstStyle/>
          <a:p>
            <a:endParaRPr lang="en-US"/>
          </a:p>
        </p:txBody>
      </p:sp>
      <p:sp>
        <p:nvSpPr>
          <p:cNvPr id="7" name="TextBox 7"/>
          <p:cNvSpPr txBox="1"/>
          <p:nvPr/>
        </p:nvSpPr>
        <p:spPr>
          <a:xfrm>
            <a:off x="2315739" y="2346280"/>
            <a:ext cx="11994356" cy="443391"/>
          </a:xfrm>
          <a:prstGeom prst="rect">
            <a:avLst/>
          </a:prstGeom>
        </p:spPr>
        <p:txBody>
          <a:bodyPr lIns="0" tIns="0" rIns="0" bIns="0" rtlCol="0" anchor="t">
            <a:spAutoFit/>
          </a:bodyPr>
          <a:lstStyle/>
          <a:p>
            <a:pPr marL="568960" lvl="1" indent="-284480">
              <a:lnSpc>
                <a:spcPts val="3691"/>
              </a:lnSpc>
              <a:buFont typeface="Arial"/>
              <a:buChar char="•"/>
            </a:pPr>
            <a:r>
              <a:rPr lang="en-US" sz="2600">
                <a:solidFill>
                  <a:srgbClr val="1D1D1B"/>
                </a:solidFill>
                <a:latin typeface="Canva Sans"/>
                <a:ea typeface="Canva Sans"/>
                <a:cs typeface="Canva Sans"/>
                <a:sym typeface="Canva Sans"/>
              </a:rPr>
              <a:t>Used linear probes on layers to predict divergent creativity (</a:t>
            </a:r>
            <a:r>
              <a:rPr lang="en-US" sz="2600" err="1">
                <a:solidFill>
                  <a:srgbClr val="1D1D1B"/>
                </a:solidFill>
                <a:latin typeface="Canva Sans"/>
                <a:ea typeface="Canva Sans"/>
                <a:cs typeface="Canva Sans"/>
                <a:sym typeface="Canva Sans"/>
              </a:rPr>
              <a:t>NeoCoder</a:t>
            </a:r>
            <a:r>
              <a:rPr lang="en-US" sz="2600">
                <a:solidFill>
                  <a:srgbClr val="1D1D1B"/>
                </a:solidFill>
                <a:latin typeface="Canva Sans"/>
                <a:ea typeface="Canva Sans"/>
                <a:cs typeface="Canva Sans"/>
                <a:sym typeface="Canva Sans"/>
              </a:rPr>
              <a:t>)</a:t>
            </a:r>
            <a:endParaRPr lang="en-US" sz="2600"/>
          </a:p>
        </p:txBody>
      </p:sp>
      <p:sp>
        <p:nvSpPr>
          <p:cNvPr id="8" name="Freeform 8"/>
          <p:cNvSpPr/>
          <p:nvPr/>
        </p:nvSpPr>
        <p:spPr>
          <a:xfrm>
            <a:off x="2565825" y="6192369"/>
            <a:ext cx="13156350" cy="3683822"/>
          </a:xfrm>
          <a:custGeom>
            <a:avLst/>
            <a:gdLst/>
            <a:ahLst/>
            <a:cxnLst/>
            <a:rect l="l" t="t" r="r" b="b"/>
            <a:pathLst>
              <a:path w="13156350" h="3683822">
                <a:moveTo>
                  <a:pt x="0" y="0"/>
                </a:moveTo>
                <a:lnTo>
                  <a:pt x="13156350" y="0"/>
                </a:lnTo>
                <a:lnTo>
                  <a:pt x="13156350" y="3683822"/>
                </a:lnTo>
                <a:lnTo>
                  <a:pt x="0" y="3683822"/>
                </a:lnTo>
                <a:lnTo>
                  <a:pt x="0" y="0"/>
                </a:lnTo>
                <a:close/>
              </a:path>
            </a:pathLst>
          </a:custGeom>
          <a:blipFill>
            <a:blip r:embed="rId9"/>
            <a:stretch>
              <a:fillRect l="-1550" t="-9410" r="-3875" b="-100024"/>
            </a:stretch>
          </a:blipFill>
        </p:spPr>
        <p:txBody>
          <a:bodyPr/>
          <a:lstStyle/>
          <a:p>
            <a:endParaRPr lang="en-US"/>
          </a:p>
        </p:txBody>
      </p:sp>
      <p:sp>
        <p:nvSpPr>
          <p:cNvPr id="9" name="TextBox 9"/>
          <p:cNvSpPr txBox="1"/>
          <p:nvPr/>
        </p:nvSpPr>
        <p:spPr>
          <a:xfrm>
            <a:off x="0" y="475603"/>
            <a:ext cx="18288000" cy="1154667"/>
          </a:xfrm>
          <a:prstGeom prst="rect">
            <a:avLst/>
          </a:prstGeom>
        </p:spPr>
        <p:txBody>
          <a:bodyPr lIns="0" tIns="0" rIns="0" bIns="0" rtlCol="0" anchor="t">
            <a:spAutoFit/>
          </a:bodyPr>
          <a:lstStyle/>
          <a:p>
            <a:pPr algn="ctr">
              <a:lnSpc>
                <a:spcPts val="9331"/>
              </a:lnSpc>
              <a:spcBef>
                <a:spcPct val="0"/>
              </a:spcBef>
            </a:pPr>
            <a:r>
              <a:rPr lang="en-US" sz="6665" b="1">
                <a:solidFill>
                  <a:srgbClr val="1D1D1B"/>
                </a:solidFill>
                <a:latin typeface="Roboto Bold"/>
                <a:ea typeface="Roboto Bold"/>
                <a:cs typeface="Roboto Bold"/>
                <a:sym typeface="Roboto Bold"/>
              </a:rPr>
              <a:t>Further Studies on DoLa </a:t>
            </a:r>
          </a:p>
        </p:txBody>
      </p:sp>
      <p:sp>
        <p:nvSpPr>
          <p:cNvPr id="10" name="TextBox 10"/>
          <p:cNvSpPr txBox="1"/>
          <p:nvPr/>
        </p:nvSpPr>
        <p:spPr>
          <a:xfrm>
            <a:off x="2276558" y="4838414"/>
            <a:ext cx="14073783" cy="916405"/>
          </a:xfrm>
          <a:prstGeom prst="rect">
            <a:avLst/>
          </a:prstGeom>
        </p:spPr>
        <p:txBody>
          <a:bodyPr lIns="0" tIns="0" rIns="0" bIns="0" rtlCol="0" anchor="t">
            <a:spAutoFit/>
          </a:bodyPr>
          <a:lstStyle/>
          <a:p>
            <a:pPr algn="ctr">
              <a:lnSpc>
                <a:spcPts val="3691"/>
              </a:lnSpc>
            </a:pPr>
            <a:endParaRPr/>
          </a:p>
          <a:p>
            <a:pPr marL="568960" lvl="1" indent="-284480" algn="ctr">
              <a:lnSpc>
                <a:spcPts val="3691"/>
              </a:lnSpc>
              <a:buFont typeface="Arial"/>
              <a:buChar char="•"/>
            </a:pPr>
            <a:r>
              <a:rPr lang="en-US" sz="2600">
                <a:solidFill>
                  <a:srgbClr val="1D1D1B"/>
                </a:solidFill>
                <a:latin typeface="Canva Sans"/>
                <a:ea typeface="Canva Sans"/>
                <a:cs typeface="Canva Sans"/>
                <a:sym typeface="Canva Sans"/>
              </a:rPr>
              <a:t>Thus, </a:t>
            </a:r>
            <a:r>
              <a:rPr lang="en-US" sz="2600" err="1">
                <a:solidFill>
                  <a:srgbClr val="1D1D1B"/>
                </a:solidFill>
                <a:latin typeface="Canva Sans"/>
                <a:ea typeface="Canva Sans"/>
                <a:cs typeface="Canva Sans"/>
                <a:sym typeface="Canva Sans"/>
              </a:rPr>
              <a:t>DoLa’s</a:t>
            </a:r>
            <a:r>
              <a:rPr lang="en-US" sz="2600">
                <a:solidFill>
                  <a:srgbClr val="1D1D1B"/>
                </a:solidFill>
                <a:latin typeface="Canva Sans"/>
                <a:ea typeface="Canva Sans"/>
                <a:cs typeface="Canva Sans"/>
                <a:sym typeface="Canva Sans"/>
              </a:rPr>
              <a:t> contrast with early layers </a:t>
            </a:r>
            <a:r>
              <a:rPr lang="en-US" sz="2600" b="1">
                <a:solidFill>
                  <a:srgbClr val="1D1D1B"/>
                </a:solidFill>
                <a:latin typeface="Canva Sans Bold"/>
                <a:ea typeface="Canva Sans"/>
                <a:cs typeface="Canva Sans"/>
                <a:sym typeface="Canva Sans Bold"/>
              </a:rPr>
              <a:t>removes</a:t>
            </a:r>
            <a:r>
              <a:rPr lang="en-US" sz="2600" b="1">
                <a:solidFill>
                  <a:srgbClr val="1D1D1B"/>
                </a:solidFill>
                <a:latin typeface="Canva Sans Bold"/>
                <a:ea typeface="Canva Sans Bold"/>
                <a:cs typeface="Canva Sans Bold"/>
                <a:sym typeface="Canva Sans Bold"/>
              </a:rPr>
              <a:t> activations important for creativity</a:t>
            </a:r>
            <a:endParaRPr lang="en-US" sz="2600" b="1">
              <a:solidFill>
                <a:srgbClr val="1D1D1B"/>
              </a:solidFill>
              <a:latin typeface="Canva Sans Bold"/>
              <a:ea typeface="Canva Sans Bold"/>
              <a:cs typeface="Canva Sans Bold"/>
            </a:endParaRPr>
          </a:p>
        </p:txBody>
      </p:sp>
      <p:sp>
        <p:nvSpPr>
          <p:cNvPr id="11" name="TextBox 11"/>
          <p:cNvSpPr txBox="1"/>
          <p:nvPr/>
        </p:nvSpPr>
        <p:spPr>
          <a:xfrm>
            <a:off x="2066105" y="4396141"/>
            <a:ext cx="9003043" cy="443391"/>
          </a:xfrm>
          <a:prstGeom prst="rect">
            <a:avLst/>
          </a:prstGeom>
        </p:spPr>
        <p:txBody>
          <a:bodyPr wrap="square" lIns="0" tIns="0" rIns="0" bIns="0" rtlCol="0" anchor="t">
            <a:spAutoFit/>
          </a:bodyPr>
          <a:lstStyle/>
          <a:p>
            <a:pPr marL="568960" lvl="1" indent="-284480" algn="ctr">
              <a:lnSpc>
                <a:spcPts val="3691"/>
              </a:lnSpc>
              <a:buFont typeface="Arial"/>
              <a:buChar char="•"/>
            </a:pPr>
            <a:r>
              <a:rPr lang="en-US" sz="2600">
                <a:solidFill>
                  <a:srgbClr val="1D1D1B"/>
                </a:solidFill>
                <a:latin typeface="Canva Sans"/>
                <a:ea typeface="Canva Sans"/>
                <a:cs typeface="Canva Sans"/>
                <a:sym typeface="Canva Sans"/>
              </a:rPr>
              <a:t>Creativity-correlated layers cluster in </a:t>
            </a:r>
            <a:r>
              <a:rPr lang="en-US" sz="2600" b="1">
                <a:solidFill>
                  <a:srgbClr val="1D1D1B"/>
                </a:solidFill>
                <a:latin typeface="Canva Sans Bold"/>
                <a:ea typeface="Canva Sans"/>
                <a:cs typeface="Canva Sans"/>
                <a:sym typeface="Canva Sans Bold"/>
              </a:rPr>
              <a:t>early</a:t>
            </a:r>
            <a:r>
              <a:rPr lang="en-US" sz="2600" b="1">
                <a:solidFill>
                  <a:srgbClr val="1D1D1B"/>
                </a:solidFill>
                <a:latin typeface="Canva Sans Bold"/>
                <a:ea typeface="Canva Sans Bold"/>
                <a:cs typeface="Canva Sans Bold"/>
                <a:sym typeface="Canva Sans Bold"/>
              </a:rPr>
              <a:t> layers</a:t>
            </a:r>
            <a:endParaRPr lang="en-US"/>
          </a:p>
        </p:txBody>
      </p:sp>
      <p:sp>
        <p:nvSpPr>
          <p:cNvPr id="12" name="TextBox 12"/>
          <p:cNvSpPr txBox="1"/>
          <p:nvPr/>
        </p:nvSpPr>
        <p:spPr>
          <a:xfrm>
            <a:off x="1380249" y="3372425"/>
            <a:ext cx="16015032" cy="917624"/>
          </a:xfrm>
          <a:prstGeom prst="rect">
            <a:avLst/>
          </a:prstGeom>
        </p:spPr>
        <p:txBody>
          <a:bodyPr wrap="square" lIns="0" tIns="0" rIns="0" bIns="0" rtlCol="0" anchor="t">
            <a:spAutoFit/>
          </a:bodyPr>
          <a:lstStyle/>
          <a:p>
            <a:pPr marL="568960" lvl="1" indent="-284480" algn="ctr">
              <a:lnSpc>
                <a:spcPts val="3691"/>
              </a:lnSpc>
              <a:buFont typeface="Arial"/>
              <a:buChar char="•"/>
            </a:pPr>
            <a:r>
              <a:rPr lang="en-US" sz="2600">
                <a:solidFill>
                  <a:srgbClr val="1D1D1B"/>
                </a:solidFill>
                <a:latin typeface="Canva Sans"/>
                <a:ea typeface="Canva Sans"/>
                <a:cs typeface="Canva Sans"/>
                <a:sym typeface="Canva Sans"/>
              </a:rPr>
              <a:t>High probe accuracy → stronger predictor of creativity</a:t>
            </a:r>
            <a:r>
              <a:rPr lang="en-US" sz="2600" b="1">
                <a:solidFill>
                  <a:srgbClr val="1D1D1B"/>
                </a:solidFill>
                <a:latin typeface="Canva Sans Bold"/>
                <a:ea typeface="Canva Sans Bold"/>
                <a:cs typeface="Canva Sans Bold"/>
                <a:sym typeface="Canva Sans Bold"/>
              </a:rPr>
              <a:t> </a:t>
            </a:r>
            <a:r>
              <a:rPr lang="en-US" sz="2600">
                <a:solidFill>
                  <a:srgbClr val="1D1D1B"/>
                </a:solidFill>
                <a:latin typeface="Canva Sans"/>
                <a:ea typeface="Canva Sans"/>
                <a:cs typeface="Canva Sans"/>
                <a:sym typeface="Canva Sans"/>
              </a:rPr>
              <a:t>→ “</a:t>
            </a:r>
            <a:r>
              <a:rPr lang="en-US" sz="2600" i="1">
                <a:solidFill>
                  <a:srgbClr val="1D1D1B"/>
                </a:solidFill>
                <a:latin typeface="Canva Sans Italics"/>
                <a:ea typeface="Canva Sans Italics"/>
                <a:cs typeface="Canva Sans Italics"/>
                <a:sym typeface="Canva Sans Italics"/>
              </a:rPr>
              <a:t>creativity-correlated layer</a:t>
            </a:r>
            <a:r>
              <a:rPr lang="en-US" sz="2600">
                <a:solidFill>
                  <a:srgbClr val="1D1D1B"/>
                </a:solidFill>
                <a:latin typeface="Canva Sans"/>
                <a:ea typeface="Canva Sans"/>
                <a:cs typeface="Canva Sans"/>
                <a:sym typeface="Canva Sans"/>
              </a:rPr>
              <a:t>”</a:t>
            </a:r>
            <a:endParaRPr lang="en-US"/>
          </a:p>
          <a:p>
            <a:pPr algn="ctr">
              <a:lnSpc>
                <a:spcPts val="3691"/>
              </a:lnSpc>
            </a:pPr>
            <a:endParaRPr lang="en-US" sz="2636">
              <a:solidFill>
                <a:srgbClr val="1D1D1B"/>
              </a:solidFill>
              <a:latin typeface="Canva Sans"/>
              <a:ea typeface="Canva Sans"/>
              <a:cs typeface="Canva Sans"/>
              <a:sym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24425" y="-293859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862698" y="5511619"/>
            <a:ext cx="11044605" cy="3354799"/>
          </a:xfrm>
          <a:custGeom>
            <a:avLst/>
            <a:gdLst/>
            <a:ahLst/>
            <a:cxnLst/>
            <a:rect l="l" t="t" r="r" b="b"/>
            <a:pathLst>
              <a:path w="11044605" h="3354799">
                <a:moveTo>
                  <a:pt x="0" y="0"/>
                </a:moveTo>
                <a:lnTo>
                  <a:pt x="11044605" y="0"/>
                </a:lnTo>
                <a:lnTo>
                  <a:pt x="11044605" y="3354799"/>
                </a:lnTo>
                <a:lnTo>
                  <a:pt x="0" y="3354799"/>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0" y="475603"/>
            <a:ext cx="18288000"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Further Studies on DoLa </a:t>
            </a:r>
          </a:p>
          <a:p>
            <a:pPr algn="ctr">
              <a:lnSpc>
                <a:spcPts val="7798"/>
              </a:lnSpc>
              <a:spcBef>
                <a:spcPct val="0"/>
              </a:spcBef>
            </a:pPr>
            <a:r>
              <a:rPr lang="en-US" sz="5570" b="1">
                <a:solidFill>
                  <a:srgbClr val="1D1D1B"/>
                </a:solidFill>
                <a:latin typeface="Roboto Bold"/>
                <a:ea typeface="Roboto Bold"/>
                <a:cs typeface="Roboto Bold"/>
                <a:sym typeface="Roboto Bold"/>
              </a:rPr>
              <a:t> </a:t>
            </a:r>
          </a:p>
        </p:txBody>
      </p:sp>
      <p:sp>
        <p:nvSpPr>
          <p:cNvPr id="8" name="Freeform 8"/>
          <p:cNvSpPr/>
          <p:nvPr/>
        </p:nvSpPr>
        <p:spPr>
          <a:xfrm>
            <a:off x="862698" y="2218425"/>
            <a:ext cx="10900659" cy="3052221"/>
          </a:xfrm>
          <a:custGeom>
            <a:avLst/>
            <a:gdLst/>
            <a:ahLst/>
            <a:cxnLst/>
            <a:rect l="l" t="t" r="r" b="b"/>
            <a:pathLst>
              <a:path w="10900659" h="3052221">
                <a:moveTo>
                  <a:pt x="0" y="0"/>
                </a:moveTo>
                <a:lnTo>
                  <a:pt x="10900659" y="0"/>
                </a:lnTo>
                <a:lnTo>
                  <a:pt x="10900659" y="3052222"/>
                </a:lnTo>
                <a:lnTo>
                  <a:pt x="0" y="3052222"/>
                </a:lnTo>
                <a:lnTo>
                  <a:pt x="0" y="0"/>
                </a:lnTo>
                <a:close/>
              </a:path>
            </a:pathLst>
          </a:custGeom>
          <a:blipFill>
            <a:blip r:embed="rId9"/>
            <a:stretch>
              <a:fillRect l="-1550" t="-9410" r="-3875" b="-100024"/>
            </a:stretch>
          </a:blipFill>
        </p:spPr>
        <p:txBody>
          <a:bodyPr/>
          <a:lstStyle/>
          <a:p>
            <a:endParaRPr lang="en-US"/>
          </a:p>
        </p:txBody>
      </p:sp>
      <p:sp>
        <p:nvSpPr>
          <p:cNvPr id="9" name="TextBox 9"/>
          <p:cNvSpPr txBox="1"/>
          <p:nvPr/>
        </p:nvSpPr>
        <p:spPr>
          <a:xfrm>
            <a:off x="12191603" y="4216313"/>
            <a:ext cx="5067697"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1D1D1B"/>
                </a:solidFill>
                <a:latin typeface="Canva Sans"/>
                <a:ea typeface="Canva Sans"/>
                <a:cs typeface="Canva Sans"/>
                <a:sym typeface="Canva Sans"/>
              </a:rPr>
              <a:t>Identified </a:t>
            </a:r>
            <a:r>
              <a:rPr lang="en-US" sz="2799" b="1">
                <a:solidFill>
                  <a:srgbClr val="1D1D1B"/>
                </a:solidFill>
                <a:latin typeface="Canva Sans Bold"/>
                <a:ea typeface="Canva Sans Bold"/>
                <a:cs typeface="Canva Sans Bold"/>
                <a:sym typeface="Canva Sans Bold"/>
              </a:rPr>
              <a:t>top-5 (creativity-correlated)</a:t>
            </a:r>
            <a:r>
              <a:rPr lang="en-US" sz="2799">
                <a:solidFill>
                  <a:srgbClr val="1D1D1B"/>
                </a:solidFill>
                <a:latin typeface="Canva Sans"/>
                <a:ea typeface="Canva Sans"/>
                <a:cs typeface="Canva Sans"/>
                <a:sym typeface="Canva Sans"/>
              </a:rPr>
              <a:t> and </a:t>
            </a:r>
            <a:r>
              <a:rPr lang="en-US" sz="2799" b="1">
                <a:solidFill>
                  <a:srgbClr val="1D1D1B"/>
                </a:solidFill>
                <a:latin typeface="Canva Sans Bold"/>
                <a:ea typeface="Canva Sans Bold"/>
                <a:cs typeface="Canva Sans Bold"/>
                <a:sym typeface="Canva Sans Bold"/>
              </a:rPr>
              <a:t>bottom-5 (anti-correlated)</a:t>
            </a:r>
            <a:r>
              <a:rPr lang="en-US" sz="2799">
                <a:solidFill>
                  <a:srgbClr val="1D1D1B"/>
                </a:solidFill>
                <a:latin typeface="Canva Sans"/>
                <a:ea typeface="Canva Sans"/>
                <a:cs typeface="Canva Sans"/>
                <a:sym typeface="Canva Sans"/>
              </a:rPr>
              <a:t> layers</a:t>
            </a:r>
          </a:p>
        </p:txBody>
      </p:sp>
      <p:sp>
        <p:nvSpPr>
          <p:cNvPr id="10" name="TextBox 10"/>
          <p:cNvSpPr txBox="1"/>
          <p:nvPr/>
        </p:nvSpPr>
        <p:spPr>
          <a:xfrm>
            <a:off x="12191603" y="2767906"/>
            <a:ext cx="5067697" cy="9766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1D1D1B"/>
                </a:solidFill>
                <a:latin typeface="Canva Sans"/>
                <a:ea typeface="Canva Sans"/>
                <a:cs typeface="Canva Sans"/>
                <a:sym typeface="Canva Sans"/>
              </a:rPr>
              <a:t>Applied </a:t>
            </a:r>
            <a:r>
              <a:rPr lang="en-US" sz="2799" b="1">
                <a:solidFill>
                  <a:srgbClr val="1D1D1B"/>
                </a:solidFill>
                <a:latin typeface="Canva Sans Bold"/>
                <a:ea typeface="Canva Sans Bold"/>
                <a:cs typeface="Canva Sans Bold"/>
                <a:sym typeface="Canva Sans Bold"/>
              </a:rPr>
              <a:t>targeted layer intervention</a:t>
            </a:r>
            <a:r>
              <a:rPr lang="en-US" sz="2799">
                <a:solidFill>
                  <a:srgbClr val="1D1D1B"/>
                </a:solidFill>
                <a:latin typeface="Canva Sans"/>
                <a:ea typeface="Canva Sans"/>
                <a:cs typeface="Canva Sans"/>
                <a:sym typeface="Canva Sans"/>
              </a:rPr>
              <a:t> within DoLa </a:t>
            </a:r>
          </a:p>
        </p:txBody>
      </p:sp>
      <p:sp>
        <p:nvSpPr>
          <p:cNvPr id="11" name="TextBox 11"/>
          <p:cNvSpPr txBox="1"/>
          <p:nvPr/>
        </p:nvSpPr>
        <p:spPr>
          <a:xfrm>
            <a:off x="12191603" y="6655320"/>
            <a:ext cx="5067697"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1D1D1B"/>
                </a:solidFill>
                <a:latin typeface="Canva Sans"/>
                <a:ea typeface="Canva Sans"/>
                <a:cs typeface="Canva Sans"/>
                <a:sym typeface="Canva Sans"/>
              </a:rPr>
              <a:t>Normal DoLa + </a:t>
            </a:r>
            <a:r>
              <a:rPr lang="en-US" sz="2799" b="1">
                <a:solidFill>
                  <a:srgbClr val="1D1D1B"/>
                </a:solidFill>
                <a:latin typeface="Canva Sans Bold"/>
                <a:ea typeface="Canva Sans Bold"/>
                <a:cs typeface="Canva Sans Bold"/>
                <a:sym typeface="Canva Sans Bold"/>
              </a:rPr>
              <a:t>amplify</a:t>
            </a:r>
            <a:r>
              <a:rPr lang="en-US" sz="2799">
                <a:solidFill>
                  <a:srgbClr val="1D1D1B"/>
                </a:solidFill>
                <a:latin typeface="Canva Sans"/>
                <a:ea typeface="Canva Sans"/>
                <a:cs typeface="Canva Sans"/>
                <a:sym typeface="Canva Sans"/>
              </a:rPr>
              <a:t> creativity-correlated layers + </a:t>
            </a:r>
            <a:r>
              <a:rPr lang="en-US" sz="2799" b="1">
                <a:solidFill>
                  <a:srgbClr val="1D1D1B"/>
                </a:solidFill>
                <a:latin typeface="Canva Sans Bold"/>
                <a:ea typeface="Canva Sans Bold"/>
                <a:cs typeface="Canva Sans Bold"/>
                <a:sym typeface="Canva Sans Bold"/>
              </a:rPr>
              <a:t>suppress</a:t>
            </a:r>
            <a:r>
              <a:rPr lang="en-US" sz="2799">
                <a:solidFill>
                  <a:srgbClr val="1D1D1B"/>
                </a:solidFill>
                <a:latin typeface="Canva Sans"/>
                <a:ea typeface="Canva Sans"/>
                <a:cs typeface="Canva Sans"/>
                <a:sym typeface="Canva Sans"/>
              </a:rPr>
              <a:t> anti-correlated 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24425"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7774572" y="4387385"/>
            <a:ext cx="332538" cy="1367677"/>
          </a:xfrm>
          <a:custGeom>
            <a:avLst/>
            <a:gdLst/>
            <a:ahLst/>
            <a:cxnLst/>
            <a:rect l="l" t="t" r="r" b="b"/>
            <a:pathLst>
              <a:path w="332538" h="1367677">
                <a:moveTo>
                  <a:pt x="0" y="0"/>
                </a:moveTo>
                <a:lnTo>
                  <a:pt x="332538" y="0"/>
                </a:lnTo>
                <a:lnTo>
                  <a:pt x="332538" y="1367677"/>
                </a:lnTo>
                <a:lnTo>
                  <a:pt x="0" y="1367677"/>
                </a:lnTo>
                <a:lnTo>
                  <a:pt x="0" y="0"/>
                </a:lnTo>
                <a:close/>
              </a:path>
            </a:pathLst>
          </a:custGeom>
          <a:blipFill>
            <a:blip r:embed="rId8"/>
            <a:stretch>
              <a:fillRect l="-2096" r="-2096"/>
            </a:stretch>
          </a:blipFill>
        </p:spPr>
        <p:txBody>
          <a:bodyPr/>
          <a:lstStyle/>
          <a:p>
            <a:endParaRPr lang="en-US"/>
          </a:p>
        </p:txBody>
      </p:sp>
      <p:sp>
        <p:nvSpPr>
          <p:cNvPr id="7" name="Freeform 7"/>
          <p:cNvSpPr/>
          <p:nvPr/>
        </p:nvSpPr>
        <p:spPr>
          <a:xfrm>
            <a:off x="3057946" y="5396341"/>
            <a:ext cx="12172108" cy="4564541"/>
          </a:xfrm>
          <a:custGeom>
            <a:avLst/>
            <a:gdLst/>
            <a:ahLst/>
            <a:cxnLst/>
            <a:rect l="l" t="t" r="r" b="b"/>
            <a:pathLst>
              <a:path w="12172108" h="4564541">
                <a:moveTo>
                  <a:pt x="0" y="0"/>
                </a:moveTo>
                <a:lnTo>
                  <a:pt x="12172108" y="0"/>
                </a:lnTo>
                <a:lnTo>
                  <a:pt x="12172108" y="4564541"/>
                </a:lnTo>
                <a:lnTo>
                  <a:pt x="0" y="4564541"/>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720507" y="2073026"/>
            <a:ext cx="16200441"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Targeted layer intervention results</a:t>
            </a:r>
            <a:r>
              <a:rPr lang="en-US" sz="2800" b="1">
                <a:solidFill>
                  <a:srgbClr val="1D1D1B"/>
                </a:solidFill>
                <a:latin typeface="Canva Sans Bold"/>
                <a:ea typeface="Canva Sans Bold"/>
                <a:cs typeface="Canva Sans Bold"/>
                <a:sym typeface="Canva Sans Bold"/>
              </a:rPr>
              <a:t> in improved divergent creativity</a:t>
            </a:r>
            <a:r>
              <a:rPr lang="en-US" sz="2800">
                <a:solidFill>
                  <a:srgbClr val="1D1D1B"/>
                </a:solidFill>
                <a:latin typeface="Canva Sans"/>
                <a:ea typeface="Canva Sans"/>
                <a:cs typeface="Canva Sans"/>
                <a:sym typeface="Canva Sans"/>
              </a:rPr>
              <a:t> in LLaMA and Qwen-Coder </a:t>
            </a:r>
          </a:p>
          <a:p>
            <a:pPr algn="l">
              <a:lnSpc>
                <a:spcPts val="3920"/>
              </a:lnSpc>
            </a:pPr>
            <a:endParaRPr lang="en-US" sz="2800">
              <a:solidFill>
                <a:srgbClr val="1D1D1B"/>
              </a:solidFill>
              <a:latin typeface="Canva Sans"/>
              <a:ea typeface="Canva Sans"/>
              <a:cs typeface="Canva Sans"/>
              <a:sym typeface="Canva Sans"/>
            </a:endParaRPr>
          </a:p>
        </p:txBody>
      </p:sp>
      <p:sp>
        <p:nvSpPr>
          <p:cNvPr id="9" name="TextBox 9"/>
          <p:cNvSpPr txBox="1"/>
          <p:nvPr/>
        </p:nvSpPr>
        <p:spPr>
          <a:xfrm>
            <a:off x="165785" y="7107112"/>
            <a:ext cx="2892161" cy="1066800"/>
          </a:xfrm>
          <a:prstGeom prst="rect">
            <a:avLst/>
          </a:prstGeom>
        </p:spPr>
        <p:txBody>
          <a:bodyPr lIns="0" tIns="0" rIns="0" bIns="0" rtlCol="0" anchor="t">
            <a:spAutoFit/>
          </a:bodyPr>
          <a:lstStyle/>
          <a:p>
            <a:pPr algn="ctr">
              <a:lnSpc>
                <a:spcPts val="4200"/>
              </a:lnSpc>
              <a:spcBef>
                <a:spcPct val="0"/>
              </a:spcBef>
            </a:pPr>
            <a:r>
              <a:rPr lang="en-US" sz="3000" b="1">
                <a:solidFill>
                  <a:srgbClr val="1D1D1B"/>
                </a:solidFill>
                <a:latin typeface="Roboto Bold"/>
                <a:ea typeface="Roboto Bold"/>
                <a:cs typeface="Roboto Bold"/>
                <a:sym typeface="Roboto Bold"/>
              </a:rPr>
              <a:t>NeoCoder Benchmark</a:t>
            </a:r>
          </a:p>
        </p:txBody>
      </p:sp>
      <p:sp>
        <p:nvSpPr>
          <p:cNvPr id="10" name="TextBox 10"/>
          <p:cNvSpPr txBox="1"/>
          <p:nvPr/>
        </p:nvSpPr>
        <p:spPr>
          <a:xfrm>
            <a:off x="0" y="475603"/>
            <a:ext cx="18288000"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Further Studies on DoLa </a:t>
            </a:r>
          </a:p>
          <a:p>
            <a:pPr algn="ctr">
              <a:lnSpc>
                <a:spcPts val="7798"/>
              </a:lnSpc>
              <a:spcBef>
                <a:spcPct val="0"/>
              </a:spcBef>
            </a:pPr>
            <a:r>
              <a:rPr lang="en-US" sz="5570" b="1">
                <a:solidFill>
                  <a:srgbClr val="1D1D1B"/>
                </a:solidFill>
                <a:latin typeface="Roboto Bold"/>
                <a:ea typeface="Roboto Bold"/>
                <a:cs typeface="Roboto Bold"/>
                <a:sym typeface="Roboto Bold"/>
              </a:rPr>
              <a:t> </a:t>
            </a:r>
          </a:p>
        </p:txBody>
      </p:sp>
      <p:sp>
        <p:nvSpPr>
          <p:cNvPr id="11" name="TextBox 11"/>
          <p:cNvSpPr txBox="1"/>
          <p:nvPr/>
        </p:nvSpPr>
        <p:spPr>
          <a:xfrm>
            <a:off x="720507" y="4094593"/>
            <a:ext cx="16200441" cy="976630"/>
          </a:xfrm>
          <a:prstGeom prst="rect">
            <a:avLst/>
          </a:prstGeom>
        </p:spPr>
        <p:txBody>
          <a:bodyPr lIns="0" tIns="0" rIns="0" bIns="0" rtlCol="0" anchor="t">
            <a:spAutoFit/>
          </a:bodyPr>
          <a:lstStyle/>
          <a:p>
            <a:pPr algn="l">
              <a:lnSpc>
                <a:spcPts val="3920"/>
              </a:lnSpc>
            </a:pPr>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Indicates divergent and convergent creativity can be </a:t>
            </a:r>
            <a:r>
              <a:rPr lang="en-US" sz="2800" b="1">
                <a:solidFill>
                  <a:srgbClr val="1D1D1B"/>
                </a:solidFill>
                <a:latin typeface="Canva Sans Bold"/>
                <a:ea typeface="Canva Sans Bold"/>
                <a:cs typeface="Canva Sans Bold"/>
                <a:sym typeface="Canva Sans Bold"/>
              </a:rPr>
              <a:t>decoupled</a:t>
            </a:r>
          </a:p>
        </p:txBody>
      </p:sp>
      <p:sp>
        <p:nvSpPr>
          <p:cNvPr id="12" name="TextBox 12"/>
          <p:cNvSpPr txBox="1"/>
          <p:nvPr/>
        </p:nvSpPr>
        <p:spPr>
          <a:xfrm>
            <a:off x="720507" y="3045699"/>
            <a:ext cx="15555031" cy="941363"/>
          </a:xfrm>
          <a:prstGeom prst="rect">
            <a:avLst/>
          </a:prstGeom>
        </p:spPr>
        <p:txBody>
          <a:bodyPr lIns="0" tIns="0" rIns="0" bIns="0" rtlCol="0" anchor="t">
            <a:spAutoFit/>
          </a:bodyPr>
          <a:lstStyle/>
          <a:p>
            <a:pPr algn="l">
              <a:lnSpc>
                <a:spcPts val="3763"/>
              </a:lnSpc>
            </a:pPr>
            <a:endParaRPr/>
          </a:p>
          <a:p>
            <a:pPr marL="580438" lvl="1" indent="-290219" algn="l">
              <a:lnSpc>
                <a:spcPts val="3763"/>
              </a:lnSpc>
              <a:buFont typeface="Arial"/>
              <a:buChar char="•"/>
            </a:pPr>
            <a:r>
              <a:rPr lang="en-US" sz="2688">
                <a:solidFill>
                  <a:srgbClr val="1D1D1B"/>
                </a:solidFill>
                <a:latin typeface="Canva Sans"/>
                <a:ea typeface="Canva Sans"/>
                <a:cs typeface="Canva Sans"/>
                <a:sym typeface="Canva Sans"/>
              </a:rPr>
              <a:t>Convergent creativity is unharmed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10200" y="-3284697"/>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7" name="TextBox 7"/>
          <p:cNvSpPr txBox="1"/>
          <p:nvPr/>
        </p:nvSpPr>
        <p:spPr>
          <a:xfrm>
            <a:off x="0" y="1066923"/>
            <a:ext cx="18288000" cy="2149711"/>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Future Work</a:t>
            </a:r>
          </a:p>
          <a:p>
            <a:pPr algn="ctr">
              <a:lnSpc>
                <a:spcPts val="7791"/>
              </a:lnSpc>
              <a:spcBef>
                <a:spcPct val="0"/>
              </a:spcBef>
            </a:pPr>
            <a:r>
              <a:rPr lang="en-US" sz="5565" b="1">
                <a:solidFill>
                  <a:srgbClr val="1D1D1B"/>
                </a:solidFill>
                <a:latin typeface="Roboto Bold"/>
                <a:ea typeface="Roboto Bold"/>
                <a:cs typeface="Roboto Bold"/>
                <a:sym typeface="Roboto Bold"/>
              </a:rPr>
              <a:t> </a:t>
            </a:r>
          </a:p>
        </p:txBody>
      </p:sp>
      <p:sp>
        <p:nvSpPr>
          <p:cNvPr id="8" name="TextBox 8"/>
          <p:cNvSpPr txBox="1"/>
          <p:nvPr/>
        </p:nvSpPr>
        <p:spPr>
          <a:xfrm>
            <a:off x="2426457" y="4566343"/>
            <a:ext cx="12750588" cy="1916487"/>
          </a:xfrm>
          <a:prstGeom prst="rect">
            <a:avLst/>
          </a:prstGeom>
        </p:spPr>
        <p:txBody>
          <a:bodyPr lIns="0" tIns="0" rIns="0" bIns="0" rtlCol="0" anchor="t">
            <a:spAutoFit/>
          </a:bodyPr>
          <a:lstStyle/>
          <a:p>
            <a:pPr algn="l">
              <a:lnSpc>
                <a:spcPts val="3764"/>
              </a:lnSpc>
            </a:pPr>
            <a:endParaRPr/>
          </a:p>
          <a:p>
            <a:pPr marL="290195" lvl="1">
              <a:lnSpc>
                <a:spcPts val="3764"/>
              </a:lnSpc>
            </a:pPr>
            <a:r>
              <a:rPr lang="en-US" sz="2650">
                <a:solidFill>
                  <a:srgbClr val="1D1D1B"/>
                </a:solidFill>
                <a:latin typeface="Canva Sans"/>
                <a:ea typeface="Canva Sans"/>
                <a:cs typeface="Canva Sans"/>
                <a:sym typeface="Canva Sans"/>
              </a:rPr>
              <a:t>2. </a:t>
            </a:r>
            <a:r>
              <a:rPr lang="en-US" sz="2650" err="1">
                <a:solidFill>
                  <a:srgbClr val="1D1D1B"/>
                </a:solidFill>
                <a:latin typeface="Canva Sans"/>
                <a:ea typeface="Canva Sans"/>
                <a:cs typeface="Canva Sans"/>
                <a:sym typeface="Canva Sans"/>
              </a:rPr>
              <a:t>CoVe</a:t>
            </a:r>
            <a:r>
              <a:rPr lang="en-US" sz="2650">
                <a:solidFill>
                  <a:srgbClr val="1D1D1B"/>
                </a:solidFill>
                <a:latin typeface="Canva Sans"/>
                <a:ea typeface="Canva Sans"/>
                <a:cs typeface="Canva Sans"/>
                <a:sym typeface="Canva Sans"/>
              </a:rPr>
              <a:t> internal mechanisms were not isolated in this study</a:t>
            </a:r>
            <a:endParaRPr lang="en-US" sz="2650">
              <a:solidFill>
                <a:srgbClr val="1D1D1B"/>
              </a:solidFill>
              <a:latin typeface="Canva Sans"/>
              <a:ea typeface="Canva Sans"/>
              <a:cs typeface="Canva Sans"/>
            </a:endParaRPr>
          </a:p>
          <a:p>
            <a:pPr algn="l">
              <a:lnSpc>
                <a:spcPts val="3764"/>
              </a:lnSpc>
            </a:pPr>
            <a:endParaRPr lang="en-US" sz="2689">
              <a:solidFill>
                <a:srgbClr val="1D1D1B"/>
              </a:solidFill>
              <a:latin typeface="Canva Sans"/>
              <a:ea typeface="Canva Sans"/>
              <a:cs typeface="Canva Sans"/>
              <a:sym typeface="Canva Sans"/>
            </a:endParaRPr>
          </a:p>
          <a:p>
            <a:pPr algn="l">
              <a:lnSpc>
                <a:spcPts val="3764"/>
              </a:lnSpc>
            </a:pPr>
            <a:endParaRPr lang="en-US" sz="2689">
              <a:solidFill>
                <a:srgbClr val="1D1D1B"/>
              </a:solidFill>
              <a:latin typeface="Canva Sans"/>
              <a:ea typeface="Canva Sans"/>
              <a:cs typeface="Canva Sans"/>
              <a:sym typeface="Canva Sans"/>
            </a:endParaRPr>
          </a:p>
        </p:txBody>
      </p:sp>
      <p:sp>
        <p:nvSpPr>
          <p:cNvPr id="9" name="TextBox 9"/>
          <p:cNvSpPr txBox="1"/>
          <p:nvPr/>
        </p:nvSpPr>
        <p:spPr>
          <a:xfrm>
            <a:off x="2426457" y="5524715"/>
            <a:ext cx="13741003" cy="1968231"/>
          </a:xfrm>
          <a:prstGeom prst="rect">
            <a:avLst/>
          </a:prstGeom>
        </p:spPr>
        <p:txBody>
          <a:bodyPr lIns="0" tIns="0" rIns="0" bIns="0" rtlCol="0" anchor="t">
            <a:spAutoFit/>
          </a:bodyPr>
          <a:lstStyle/>
          <a:p>
            <a:pPr algn="l">
              <a:lnSpc>
                <a:spcPts val="3920"/>
              </a:lnSpc>
            </a:pPr>
            <a:endParaRPr/>
          </a:p>
          <a:p>
            <a:pPr marL="302260" lvl="1">
              <a:lnSpc>
                <a:spcPts val="3920"/>
              </a:lnSpc>
            </a:pPr>
            <a:r>
              <a:rPr lang="en-US" sz="2800">
                <a:solidFill>
                  <a:srgbClr val="1D1D1B"/>
                </a:solidFill>
                <a:latin typeface="Canva Sans"/>
                <a:ea typeface="Canva Sans"/>
                <a:cs typeface="Canva Sans"/>
                <a:sym typeface="Canva Sans"/>
              </a:rPr>
              <a:t>3. RAG effectiveness depends on retrieval relevance, which was not varied here</a:t>
            </a:r>
            <a:endParaRPr lang="en-US" sz="2800">
              <a:solidFill>
                <a:srgbClr val="1D1D1B"/>
              </a:solidFill>
              <a:latin typeface="Canva Sans"/>
              <a:ea typeface="Canva Sans"/>
              <a:cs typeface="Canva Sans"/>
            </a:endParaRPr>
          </a:p>
          <a:p>
            <a:pPr algn="l">
              <a:lnSpc>
                <a:spcPts val="3920"/>
              </a:lnSpc>
            </a:pPr>
            <a:endParaRPr lang="en-US" sz="2800">
              <a:solidFill>
                <a:srgbClr val="1D1D1B"/>
              </a:solidFill>
              <a:latin typeface="Canva Sans"/>
              <a:ea typeface="Canva Sans"/>
              <a:cs typeface="Canva Sans"/>
              <a:sym typeface="Canva Sans"/>
            </a:endParaRPr>
          </a:p>
        </p:txBody>
      </p:sp>
      <p:sp>
        <p:nvSpPr>
          <p:cNvPr id="11" name="TextBox 8">
            <a:extLst>
              <a:ext uri="{FF2B5EF4-FFF2-40B4-BE49-F238E27FC236}">
                <a16:creationId xmlns:a16="http://schemas.microsoft.com/office/drawing/2014/main" id="{19D56BD1-FB8E-389F-834A-D0A892366848}"/>
              </a:ext>
            </a:extLst>
          </p:cNvPr>
          <p:cNvSpPr txBox="1"/>
          <p:nvPr/>
        </p:nvSpPr>
        <p:spPr>
          <a:xfrm>
            <a:off x="2430843" y="3123476"/>
            <a:ext cx="12750588" cy="1432828"/>
          </a:xfrm>
          <a:prstGeom prst="rect">
            <a:avLst/>
          </a:prstGeom>
        </p:spPr>
        <p:txBody>
          <a:bodyPr wrap="square" lIns="0" tIns="0" rIns="0" bIns="0" rtlCol="0" anchor="t">
            <a:spAutoFit/>
          </a:bodyPr>
          <a:lstStyle/>
          <a:p>
            <a:pPr algn="l">
              <a:lnSpc>
                <a:spcPts val="3764"/>
              </a:lnSpc>
            </a:pPr>
            <a:endParaRPr/>
          </a:p>
          <a:p>
            <a:pPr marL="290195" lvl="1">
              <a:lnSpc>
                <a:spcPts val="3764"/>
              </a:lnSpc>
            </a:pPr>
            <a:r>
              <a:rPr lang="en-US" sz="2650">
                <a:solidFill>
                  <a:srgbClr val="1D1D1B"/>
                </a:solidFill>
                <a:latin typeface="Canva Sans"/>
                <a:ea typeface="Canva Sans"/>
                <a:cs typeface="Canva Sans"/>
                <a:sym typeface="Canva Sans"/>
              </a:rPr>
              <a:t>1. </a:t>
            </a:r>
            <a:r>
              <a:rPr lang="en-US" sz="2800">
                <a:solidFill>
                  <a:srgbClr val="1D1D1B"/>
                </a:solidFill>
                <a:latin typeface="Canva Sans"/>
                <a:ea typeface="Canva Sans"/>
                <a:cs typeface="Canva Sans"/>
                <a:sym typeface="Canva Sans"/>
              </a:rPr>
              <a:t>We need benchmarks specifically for full scientific hypothesis generation</a:t>
            </a:r>
            <a:endParaRPr lang="en-US" sz="2650">
              <a:solidFill>
                <a:srgbClr val="1D1D1B"/>
              </a:solidFill>
              <a:latin typeface="Canva Sans"/>
              <a:ea typeface="Canva Sans"/>
              <a:cs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860"/>
            <a:ext cx="18288000" cy="10826960"/>
          </a:xfrm>
          <a:custGeom>
            <a:avLst/>
            <a:gdLst/>
            <a:ahLst/>
            <a:cxnLst/>
            <a:rect l="l" t="t" r="r" b="b"/>
            <a:pathLst>
              <a:path w="18288000" h="10826960">
                <a:moveTo>
                  <a:pt x="0" y="0"/>
                </a:moveTo>
                <a:lnTo>
                  <a:pt x="18288000" y="0"/>
                </a:lnTo>
                <a:lnTo>
                  <a:pt x="18288000" y="10826960"/>
                </a:lnTo>
                <a:lnTo>
                  <a:pt x="0" y="10826960"/>
                </a:lnTo>
                <a:lnTo>
                  <a:pt x="0" y="0"/>
                </a:lnTo>
                <a:close/>
              </a:path>
            </a:pathLst>
          </a:custGeom>
          <a:blipFill>
            <a:blip r:embed="rId3"/>
            <a:stretch>
              <a:fillRect t="-2751" b="-23932"/>
            </a:stretch>
          </a:blipFill>
        </p:spPr>
        <p:txBody>
          <a:bodyPr/>
          <a:lstStyle/>
          <a:p>
            <a:endParaRPr lang="en-US"/>
          </a:p>
        </p:txBody>
      </p:sp>
      <p:sp>
        <p:nvSpPr>
          <p:cNvPr id="4" name="TextBox 4"/>
          <p:cNvSpPr txBox="1"/>
          <p:nvPr/>
        </p:nvSpPr>
        <p:spPr>
          <a:xfrm>
            <a:off x="1211461" y="6996038"/>
            <a:ext cx="15934928" cy="2467278"/>
          </a:xfrm>
          <a:prstGeom prst="rect">
            <a:avLst/>
          </a:prstGeom>
        </p:spPr>
        <p:txBody>
          <a:bodyPr lIns="0" tIns="0" rIns="0" bIns="0" rtlCol="0" anchor="t">
            <a:spAutoFit/>
          </a:bodyPr>
          <a:lstStyle/>
          <a:p>
            <a:pPr algn="l">
              <a:lnSpc>
                <a:spcPts val="3875"/>
              </a:lnSpc>
            </a:pPr>
            <a:endParaRPr/>
          </a:p>
          <a:p>
            <a:pPr algn="l">
              <a:lnSpc>
                <a:spcPts val="3875"/>
              </a:lnSpc>
            </a:pPr>
            <a:endParaRPr/>
          </a:p>
          <a:p>
            <a:pPr marL="299085" lvl="1">
              <a:lnSpc>
                <a:spcPts val="3875"/>
              </a:lnSpc>
            </a:pPr>
            <a:r>
              <a:rPr lang="en-US" sz="2750">
                <a:solidFill>
                  <a:srgbClr val="1D1D1B"/>
                </a:solidFill>
                <a:latin typeface="Canva Sans"/>
                <a:ea typeface="Canva Sans"/>
                <a:cs typeface="Canva Sans"/>
                <a:sym typeface="Canva Sans"/>
              </a:rPr>
              <a:t>4. Targeted layer intervention suggests </a:t>
            </a:r>
            <a:r>
              <a:rPr lang="en-US" sz="2750" b="1">
                <a:solidFill>
                  <a:srgbClr val="1D1D1B"/>
                </a:solidFill>
                <a:latin typeface="Canva Sans Bold"/>
                <a:ea typeface="Canva Sans Bold"/>
                <a:cs typeface="Canva Sans Bold"/>
                <a:sym typeface="Canva Sans Bold"/>
              </a:rPr>
              <a:t>creativity and accuracy can be balanced</a:t>
            </a:r>
            <a:r>
              <a:rPr lang="en-US" sz="2750">
                <a:solidFill>
                  <a:srgbClr val="1D1D1B"/>
                </a:solidFill>
                <a:latin typeface="Canva Sans"/>
                <a:ea typeface="Canva Sans"/>
                <a:cs typeface="Canva Sans"/>
                <a:sym typeface="Canva Sans"/>
              </a:rPr>
              <a:t> rather than traded off</a:t>
            </a:r>
            <a:endParaRPr lang="en-US" sz="2768">
              <a:solidFill>
                <a:srgbClr val="1D1D1B"/>
              </a:solidFill>
              <a:latin typeface="Canva Sans"/>
              <a:ea typeface="Canva Sans"/>
              <a:cs typeface="Canva Sans"/>
            </a:endParaRPr>
          </a:p>
          <a:p>
            <a:pPr algn="l">
              <a:lnSpc>
                <a:spcPts val="3875"/>
              </a:lnSpc>
            </a:pPr>
            <a:endParaRPr lang="en-US" sz="2768">
              <a:solidFill>
                <a:srgbClr val="1D1D1B"/>
              </a:solidFill>
              <a:latin typeface="Canva Sans"/>
              <a:ea typeface="Canva Sans"/>
              <a:cs typeface="Canva Sans"/>
              <a:sym typeface="Canva Sans"/>
            </a:endParaRPr>
          </a:p>
        </p:txBody>
      </p:sp>
      <p:sp>
        <p:nvSpPr>
          <p:cNvPr id="5" name="TextBox 5"/>
          <p:cNvSpPr txBox="1"/>
          <p:nvPr/>
        </p:nvSpPr>
        <p:spPr>
          <a:xfrm>
            <a:off x="1143222" y="5086350"/>
            <a:ext cx="16116078" cy="2462530"/>
          </a:xfrm>
          <a:prstGeom prst="rect">
            <a:avLst/>
          </a:prstGeom>
        </p:spPr>
        <p:txBody>
          <a:bodyPr lIns="0" tIns="0" rIns="0" bIns="0" rtlCol="0" anchor="t">
            <a:spAutoFit/>
          </a:bodyPr>
          <a:lstStyle/>
          <a:p>
            <a:pPr algn="l">
              <a:lnSpc>
                <a:spcPts val="3920"/>
              </a:lnSpc>
            </a:pPr>
            <a:endParaRPr/>
          </a:p>
          <a:p>
            <a:pPr algn="l">
              <a:lnSpc>
                <a:spcPts val="3920"/>
              </a:lnSpc>
            </a:pPr>
            <a:endParaRPr/>
          </a:p>
          <a:p>
            <a:pPr marL="302260" lvl="1">
              <a:lnSpc>
                <a:spcPts val="3920"/>
              </a:lnSpc>
            </a:pPr>
            <a:r>
              <a:rPr lang="en-US" sz="2800">
                <a:solidFill>
                  <a:srgbClr val="1D1D1B"/>
                </a:solidFill>
                <a:latin typeface="Canva Sans"/>
                <a:ea typeface="Canva Sans"/>
                <a:cs typeface="Canva Sans"/>
                <a:sym typeface="Canva Sans"/>
              </a:rPr>
              <a:t>3. </a:t>
            </a:r>
            <a:r>
              <a:rPr lang="en-US" sz="2800" err="1">
                <a:solidFill>
                  <a:srgbClr val="1D1D1B"/>
                </a:solidFill>
                <a:latin typeface="Canva Sans"/>
                <a:ea typeface="Canva Sans"/>
                <a:cs typeface="Canva Sans"/>
                <a:sym typeface="Canva Sans"/>
              </a:rPr>
              <a:t>DoLa</a:t>
            </a:r>
            <a:r>
              <a:rPr lang="en-US" sz="2800">
                <a:solidFill>
                  <a:srgbClr val="1D1D1B"/>
                </a:solidFill>
                <a:latin typeface="Canva Sans"/>
                <a:ea typeface="Canva Sans"/>
                <a:cs typeface="Canva Sans"/>
                <a:sym typeface="Canva Sans"/>
              </a:rPr>
              <a:t> likely suppresses creativity by down-weighting early-layer representations linked to creative signals</a:t>
            </a:r>
            <a:endParaRPr lang="en-US" sz="2800">
              <a:solidFill>
                <a:srgbClr val="1D1D1B"/>
              </a:solidFill>
              <a:latin typeface="Canva Sans"/>
              <a:ea typeface="Canva Sans"/>
              <a:cs typeface="Canva Sans"/>
            </a:endParaRPr>
          </a:p>
          <a:p>
            <a:pPr algn="l">
              <a:lnSpc>
                <a:spcPts val="3920"/>
              </a:lnSpc>
            </a:pPr>
            <a:endParaRPr lang="en-US" sz="2800">
              <a:solidFill>
                <a:srgbClr val="1D1D1B"/>
              </a:solidFill>
              <a:latin typeface="Canva Sans"/>
              <a:ea typeface="Canva Sans"/>
              <a:cs typeface="Canva Sans"/>
              <a:sym typeface="Canva Sans"/>
            </a:endParaRPr>
          </a:p>
        </p:txBody>
      </p:sp>
      <p:sp>
        <p:nvSpPr>
          <p:cNvPr id="6" name="TextBox 6"/>
          <p:cNvSpPr txBox="1"/>
          <p:nvPr/>
        </p:nvSpPr>
        <p:spPr>
          <a:xfrm>
            <a:off x="1205167" y="3733090"/>
            <a:ext cx="15877667" cy="1966820"/>
          </a:xfrm>
          <a:prstGeom prst="rect">
            <a:avLst/>
          </a:prstGeom>
        </p:spPr>
        <p:txBody>
          <a:bodyPr lIns="0" tIns="0" rIns="0" bIns="0" rtlCol="0" anchor="t">
            <a:spAutoFit/>
          </a:bodyPr>
          <a:lstStyle/>
          <a:p>
            <a:pPr algn="l">
              <a:lnSpc>
                <a:spcPts val="3862"/>
              </a:lnSpc>
            </a:pPr>
            <a:endParaRPr/>
          </a:p>
          <a:p>
            <a:pPr algn="l">
              <a:lnSpc>
                <a:spcPts val="3862"/>
              </a:lnSpc>
            </a:pPr>
            <a:endParaRPr/>
          </a:p>
          <a:p>
            <a:pPr marL="297815" lvl="1">
              <a:lnSpc>
                <a:spcPts val="3862"/>
              </a:lnSpc>
            </a:pPr>
            <a:r>
              <a:rPr lang="en-US" sz="2750">
                <a:solidFill>
                  <a:srgbClr val="1D1D1B"/>
                </a:solidFill>
                <a:latin typeface="Canva Sans"/>
                <a:ea typeface="Canva Sans"/>
                <a:cs typeface="Canva Sans"/>
                <a:sym typeface="Canva Sans"/>
              </a:rPr>
              <a:t>2. </a:t>
            </a:r>
            <a:r>
              <a:rPr lang="en-US" sz="2750" err="1">
                <a:solidFill>
                  <a:srgbClr val="1D1D1B"/>
                </a:solidFill>
                <a:latin typeface="Canva Sans"/>
                <a:ea typeface="Canva Sans"/>
                <a:cs typeface="Canva Sans"/>
                <a:sym typeface="Canva Sans"/>
              </a:rPr>
              <a:t>CoVe</a:t>
            </a:r>
            <a:r>
              <a:rPr lang="en-US" sz="2750">
                <a:solidFill>
                  <a:srgbClr val="1D1D1B"/>
                </a:solidFill>
                <a:latin typeface="Canva Sans"/>
                <a:ea typeface="Canva Sans"/>
                <a:cs typeface="Canva Sans"/>
                <a:sym typeface="Canva Sans"/>
              </a:rPr>
              <a:t> boosts divergent creativity, </a:t>
            </a:r>
            <a:r>
              <a:rPr lang="en-US" sz="2750" err="1">
                <a:solidFill>
                  <a:srgbClr val="1D1D1B"/>
                </a:solidFill>
                <a:latin typeface="Canva Sans"/>
                <a:ea typeface="Canva Sans"/>
                <a:cs typeface="Canva Sans"/>
                <a:sym typeface="Canva Sans"/>
              </a:rPr>
              <a:t>DoLa</a:t>
            </a:r>
            <a:r>
              <a:rPr lang="en-US" sz="2750">
                <a:solidFill>
                  <a:srgbClr val="1D1D1B"/>
                </a:solidFill>
                <a:latin typeface="Canva Sans"/>
                <a:ea typeface="Canva Sans"/>
                <a:cs typeface="Canva Sans"/>
                <a:sym typeface="Canva Sans"/>
              </a:rPr>
              <a:t> suppresses it, and RAG shows limited impact </a:t>
            </a:r>
            <a:endParaRPr lang="en-US" sz="2750">
              <a:solidFill>
                <a:srgbClr val="1D1D1B"/>
              </a:solidFill>
              <a:latin typeface="Canva Sans"/>
              <a:ea typeface="Canva Sans"/>
              <a:cs typeface="Canva Sans"/>
            </a:endParaRPr>
          </a:p>
          <a:p>
            <a:pPr algn="l">
              <a:lnSpc>
                <a:spcPts val="3862"/>
              </a:lnSpc>
            </a:pPr>
            <a:endParaRPr lang="en-US" sz="2758">
              <a:solidFill>
                <a:srgbClr val="1D1D1B"/>
              </a:solidFill>
              <a:latin typeface="Canva Sans"/>
              <a:ea typeface="Canva Sans"/>
              <a:cs typeface="Canva Sans"/>
              <a:sym typeface="Canva Sans"/>
            </a:endParaRPr>
          </a:p>
        </p:txBody>
      </p:sp>
      <p:sp>
        <p:nvSpPr>
          <p:cNvPr id="7" name="TextBox 7"/>
          <p:cNvSpPr txBox="1"/>
          <p:nvPr/>
        </p:nvSpPr>
        <p:spPr>
          <a:xfrm>
            <a:off x="0" y="1066923"/>
            <a:ext cx="18288000" cy="1154667"/>
          </a:xfrm>
          <a:prstGeom prst="rect">
            <a:avLst/>
          </a:prstGeom>
        </p:spPr>
        <p:txBody>
          <a:bodyPr lIns="0" tIns="0" rIns="0" bIns="0" rtlCol="0" anchor="t">
            <a:spAutoFit/>
          </a:bodyPr>
          <a:lstStyle/>
          <a:p>
            <a:pPr algn="ctr">
              <a:lnSpc>
                <a:spcPts val="9331"/>
              </a:lnSpc>
              <a:spcBef>
                <a:spcPct val="0"/>
              </a:spcBef>
            </a:pPr>
            <a:r>
              <a:rPr lang="en-US" sz="6665" b="1">
                <a:solidFill>
                  <a:srgbClr val="1D1D1B"/>
                </a:solidFill>
                <a:latin typeface="Roboto Bold"/>
                <a:ea typeface="Roboto Bold"/>
                <a:cs typeface="Roboto Bold"/>
                <a:sym typeface="Roboto Bold"/>
              </a:rPr>
              <a:t>Takeaways</a:t>
            </a:r>
          </a:p>
        </p:txBody>
      </p:sp>
      <p:sp>
        <p:nvSpPr>
          <p:cNvPr id="9" name="TextBox 6">
            <a:extLst>
              <a:ext uri="{FF2B5EF4-FFF2-40B4-BE49-F238E27FC236}">
                <a16:creationId xmlns:a16="http://schemas.microsoft.com/office/drawing/2014/main" id="{DAE09093-B47C-53A0-D720-23D6726DD103}"/>
              </a:ext>
            </a:extLst>
          </p:cNvPr>
          <p:cNvSpPr txBox="1"/>
          <p:nvPr/>
        </p:nvSpPr>
        <p:spPr>
          <a:xfrm>
            <a:off x="1202787" y="2218615"/>
            <a:ext cx="15877667" cy="1968231"/>
          </a:xfrm>
          <a:prstGeom prst="rect">
            <a:avLst/>
          </a:prstGeom>
        </p:spPr>
        <p:txBody>
          <a:bodyPr lIns="0" tIns="0" rIns="0" bIns="0" rtlCol="0" anchor="t">
            <a:spAutoFit/>
          </a:bodyPr>
          <a:lstStyle/>
          <a:p>
            <a:pPr algn="l">
              <a:lnSpc>
                <a:spcPts val="3862"/>
              </a:lnSpc>
            </a:pPr>
            <a:endParaRPr/>
          </a:p>
          <a:p>
            <a:pPr algn="l">
              <a:lnSpc>
                <a:spcPts val="3862"/>
              </a:lnSpc>
            </a:pPr>
            <a:endParaRPr/>
          </a:p>
          <a:p>
            <a:pPr marL="302260" lvl="1">
              <a:lnSpc>
                <a:spcPts val="3920"/>
              </a:lnSpc>
            </a:pPr>
            <a:r>
              <a:rPr lang="en-US" sz="2750">
                <a:solidFill>
                  <a:srgbClr val="1D1D1B"/>
                </a:solidFill>
                <a:latin typeface="Canva Sans"/>
                <a:ea typeface="Canva Sans"/>
                <a:cs typeface="Canva Sans"/>
                <a:sym typeface="Canva Sans"/>
              </a:rPr>
              <a:t>1. </a:t>
            </a:r>
            <a:r>
              <a:rPr lang="en-US" sz="2800">
                <a:solidFill>
                  <a:srgbClr val="1D1D1B"/>
                </a:solidFill>
                <a:latin typeface="Canva Sans"/>
                <a:ea typeface="Canva Sans"/>
                <a:cs typeface="Canva Sans"/>
                <a:sym typeface="Canva Sans"/>
              </a:rPr>
              <a:t>Hallucination-reduction methods have </a:t>
            </a:r>
            <a:r>
              <a:rPr lang="en-US" sz="2800" b="1">
                <a:solidFill>
                  <a:srgbClr val="1D1D1B"/>
                </a:solidFill>
                <a:latin typeface="Canva Sans Bold"/>
                <a:ea typeface="Canva Sans"/>
                <a:cs typeface="Canva Sans"/>
                <a:sym typeface="Canva Sans"/>
              </a:rPr>
              <a:t>opposing effects on divergent creativity</a:t>
            </a:r>
            <a:r>
              <a:rPr lang="en-US" sz="2800">
                <a:solidFill>
                  <a:srgbClr val="1D1D1B"/>
                </a:solidFill>
                <a:latin typeface="Canva Sans"/>
                <a:ea typeface="Canva Sans"/>
                <a:cs typeface="Canva Sans"/>
                <a:sym typeface="Canva Sans"/>
              </a:rPr>
              <a:t>, while </a:t>
            </a:r>
            <a:r>
              <a:rPr lang="en-US" sz="2800" b="1">
                <a:solidFill>
                  <a:srgbClr val="1D1D1B"/>
                </a:solidFill>
                <a:latin typeface="Canva Sans Bold"/>
                <a:ea typeface="Canva Sans"/>
                <a:cs typeface="Canva Sans"/>
                <a:sym typeface="Canva Sans"/>
              </a:rPr>
              <a:t>convergent creativity stays stable</a:t>
            </a:r>
            <a:r>
              <a:rPr lang="en-US" sz="2800">
                <a:solidFill>
                  <a:srgbClr val="1D1D1B"/>
                </a:solidFill>
                <a:latin typeface="Canva Sans"/>
                <a:ea typeface="Canva Sans"/>
                <a:cs typeface="Canva Sans"/>
                <a:sym typeface="Canva Sans"/>
              </a:rPr>
              <a:t> </a:t>
            </a:r>
            <a:endParaRPr lang="en-US" sz="2800">
              <a:solidFill>
                <a:srgbClr val="000000"/>
              </a:solidFill>
              <a:latin typeface="Canva Sans"/>
              <a:ea typeface="Canva Sans"/>
              <a:cs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860"/>
            <a:ext cx="18288000" cy="10826960"/>
          </a:xfrm>
          <a:custGeom>
            <a:avLst/>
            <a:gdLst/>
            <a:ahLst/>
            <a:cxnLst/>
            <a:rect l="l" t="t" r="r" b="b"/>
            <a:pathLst>
              <a:path w="18288000" h="10826960">
                <a:moveTo>
                  <a:pt x="0" y="0"/>
                </a:moveTo>
                <a:lnTo>
                  <a:pt x="18288000" y="0"/>
                </a:lnTo>
                <a:lnTo>
                  <a:pt x="18288000" y="10826960"/>
                </a:lnTo>
                <a:lnTo>
                  <a:pt x="0" y="10826960"/>
                </a:lnTo>
                <a:lnTo>
                  <a:pt x="0" y="0"/>
                </a:lnTo>
                <a:close/>
              </a:path>
            </a:pathLst>
          </a:custGeom>
          <a:blipFill>
            <a:blip r:embed="rId3"/>
            <a:stretch>
              <a:fillRect t="-2751" b="-23932"/>
            </a:stretch>
          </a:blipFill>
        </p:spPr>
        <p:txBody>
          <a:bodyPr/>
          <a:lstStyle/>
          <a:p>
            <a:endParaRPr lang="en-US"/>
          </a:p>
        </p:txBody>
      </p:sp>
      <p:sp>
        <p:nvSpPr>
          <p:cNvPr id="3" name="Freeform 3"/>
          <p:cNvSpPr/>
          <p:nvPr/>
        </p:nvSpPr>
        <p:spPr>
          <a:xfrm rot="-861908">
            <a:off x="-1234781" y="3689898"/>
            <a:ext cx="6370626" cy="8894836"/>
          </a:xfrm>
          <a:custGeom>
            <a:avLst/>
            <a:gdLst/>
            <a:ahLst/>
            <a:cxnLst/>
            <a:rect l="l" t="t" r="r" b="b"/>
            <a:pathLst>
              <a:path w="6370626" h="8894836">
                <a:moveTo>
                  <a:pt x="0" y="0"/>
                </a:moveTo>
                <a:lnTo>
                  <a:pt x="6370625" y="0"/>
                </a:lnTo>
                <a:lnTo>
                  <a:pt x="6370625" y="8894836"/>
                </a:lnTo>
                <a:lnTo>
                  <a:pt x="0" y="88948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4758637"/>
            <a:ext cx="16564124" cy="1017376"/>
          </a:xfrm>
          <a:prstGeom prst="rect">
            <a:avLst/>
          </a:prstGeom>
        </p:spPr>
        <p:txBody>
          <a:bodyPr lIns="0" tIns="0" rIns="0" bIns="0" rtlCol="0" anchor="t">
            <a:spAutoFit/>
          </a:bodyPr>
          <a:lstStyle/>
          <a:p>
            <a:pPr algn="ctr">
              <a:lnSpc>
                <a:spcPts val="7316"/>
              </a:lnSpc>
            </a:pPr>
            <a:r>
              <a:rPr lang="en-US" sz="8314" b="1">
                <a:solidFill>
                  <a:srgbClr val="1D1D1B"/>
                </a:solidFill>
                <a:latin typeface="Roboto Bold"/>
                <a:ea typeface="Roboto Bold"/>
                <a:cs typeface="Roboto Bold"/>
                <a:sym typeface="Roboto Bold"/>
              </a:rPr>
              <a:t>Thank you for your kind attention!</a:t>
            </a:r>
          </a:p>
        </p:txBody>
      </p:sp>
      <p:sp>
        <p:nvSpPr>
          <p:cNvPr id="5" name="Freeform 5"/>
          <p:cNvSpPr/>
          <p:nvPr/>
        </p:nvSpPr>
        <p:spPr>
          <a:xfrm rot="10274755">
            <a:off x="12966118" y="-2679793"/>
            <a:ext cx="6370626" cy="8894836"/>
          </a:xfrm>
          <a:custGeom>
            <a:avLst/>
            <a:gdLst/>
            <a:ahLst/>
            <a:cxnLst/>
            <a:rect l="l" t="t" r="r" b="b"/>
            <a:pathLst>
              <a:path w="6370626" h="8894836">
                <a:moveTo>
                  <a:pt x="0" y="0"/>
                </a:moveTo>
                <a:lnTo>
                  <a:pt x="6370625" y="0"/>
                </a:lnTo>
                <a:lnTo>
                  <a:pt x="6370625" y="8894835"/>
                </a:lnTo>
                <a:lnTo>
                  <a:pt x="0" y="8894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975806">
            <a:off x="-4446578" y="-1477148"/>
            <a:ext cx="9740046" cy="5011697"/>
          </a:xfrm>
          <a:custGeom>
            <a:avLst/>
            <a:gdLst/>
            <a:ahLst/>
            <a:cxnLst/>
            <a:rect l="l" t="t" r="r" b="b"/>
            <a:pathLst>
              <a:path w="9740046" h="5011697">
                <a:moveTo>
                  <a:pt x="0" y="0"/>
                </a:moveTo>
                <a:lnTo>
                  <a:pt x="9740046" y="0"/>
                </a:lnTo>
                <a:lnTo>
                  <a:pt x="9740046" y="5011696"/>
                </a:lnTo>
                <a:lnTo>
                  <a:pt x="0" y="5011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9227116">
            <a:off x="12932373" y="6540047"/>
            <a:ext cx="9740046" cy="5011697"/>
          </a:xfrm>
          <a:custGeom>
            <a:avLst/>
            <a:gdLst/>
            <a:ahLst/>
            <a:cxnLst/>
            <a:rect l="l" t="t" r="r" b="b"/>
            <a:pathLst>
              <a:path w="9740046" h="5011697">
                <a:moveTo>
                  <a:pt x="0" y="0"/>
                </a:moveTo>
                <a:lnTo>
                  <a:pt x="9740046" y="0"/>
                </a:lnTo>
                <a:lnTo>
                  <a:pt x="9740046" y="5011697"/>
                </a:lnTo>
                <a:lnTo>
                  <a:pt x="0" y="5011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5089633" y="6324474"/>
            <a:ext cx="8643363" cy="580412"/>
          </a:xfrm>
          <a:prstGeom prst="rect">
            <a:avLst/>
          </a:prstGeom>
        </p:spPr>
        <p:txBody>
          <a:bodyPr lIns="0" tIns="0" rIns="0" bIns="0" rtlCol="0" anchor="t">
            <a:spAutoFit/>
          </a:bodyPr>
          <a:lstStyle/>
          <a:p>
            <a:pPr algn="ctr">
              <a:lnSpc>
                <a:spcPts val="4758"/>
              </a:lnSpc>
              <a:spcBef>
                <a:spcPct val="0"/>
              </a:spcBef>
            </a:pPr>
            <a:r>
              <a:rPr lang="en-US" sz="3399">
                <a:solidFill>
                  <a:srgbClr val="4B4A4A"/>
                </a:solidFill>
                <a:latin typeface="Open Sauce"/>
                <a:ea typeface="Open Sauce"/>
                <a:cs typeface="Open Sauce"/>
                <a:sym typeface="Open Sauce"/>
              </a:rPr>
              <a:t>I would be happy to take 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TextBox 6"/>
          <p:cNvSpPr txBox="1"/>
          <p:nvPr/>
        </p:nvSpPr>
        <p:spPr>
          <a:xfrm>
            <a:off x="2211099" y="3026411"/>
            <a:ext cx="14663977" cy="5078719"/>
          </a:xfrm>
          <a:prstGeom prst="rect">
            <a:avLst/>
          </a:prstGeom>
        </p:spPr>
        <p:txBody>
          <a:bodyPr lIns="0" tIns="0" rIns="0" bIns="0" rtlCol="0" anchor="t">
            <a:spAutoFit/>
          </a:bodyPr>
          <a:lstStyle/>
          <a:p>
            <a:pPr marL="778633" lvl="1" indent="-389316" algn="l">
              <a:lnSpc>
                <a:spcPts val="5049"/>
              </a:lnSpc>
              <a:buFont typeface="Arial"/>
              <a:buChar char="•"/>
            </a:pPr>
            <a:r>
              <a:rPr lang="en-US" sz="3606">
                <a:solidFill>
                  <a:srgbClr val="1D1D1B"/>
                </a:solidFill>
                <a:latin typeface="Canva Sans"/>
                <a:ea typeface="Canva Sans"/>
                <a:cs typeface="Canva Sans"/>
                <a:sym typeface="Canva Sans"/>
              </a:rPr>
              <a:t>Scientific AI needs both </a:t>
            </a:r>
            <a:r>
              <a:rPr lang="en-US" sz="3606" b="1">
                <a:solidFill>
                  <a:srgbClr val="1D1D1B"/>
                </a:solidFill>
                <a:latin typeface="Canva Sans Bold"/>
                <a:ea typeface="Canva Sans Bold"/>
                <a:cs typeface="Canva Sans Bold"/>
                <a:sym typeface="Canva Sans Bold"/>
              </a:rPr>
              <a:t>accuracy</a:t>
            </a:r>
            <a:r>
              <a:rPr lang="en-US" sz="3606">
                <a:solidFill>
                  <a:srgbClr val="1D1D1B"/>
                </a:solidFill>
                <a:latin typeface="Canva Sans"/>
                <a:ea typeface="Canva Sans"/>
                <a:cs typeface="Canva Sans"/>
                <a:sym typeface="Canva Sans"/>
              </a:rPr>
              <a:t> and </a:t>
            </a:r>
            <a:r>
              <a:rPr lang="en-US" sz="3606" b="1">
                <a:solidFill>
                  <a:srgbClr val="1D1D1B"/>
                </a:solidFill>
                <a:latin typeface="Canva Sans Bold"/>
                <a:ea typeface="Canva Sans Bold"/>
                <a:cs typeface="Canva Sans Bold"/>
                <a:sym typeface="Canva Sans Bold"/>
              </a:rPr>
              <a:t>creative exploration</a:t>
            </a:r>
          </a:p>
          <a:p>
            <a:pPr algn="l">
              <a:lnSpc>
                <a:spcPts val="5049"/>
              </a:lnSpc>
            </a:pPr>
            <a:endParaRPr lang="en-US" sz="3606" b="1">
              <a:solidFill>
                <a:srgbClr val="1D1D1B"/>
              </a:solidFill>
              <a:latin typeface="Canva Sans Bold"/>
              <a:ea typeface="Canva Sans Bold"/>
              <a:cs typeface="Canva Sans Bold"/>
              <a:sym typeface="Canva Sans Bold"/>
            </a:endParaRPr>
          </a:p>
          <a:p>
            <a:pPr marL="778633" lvl="1" indent="-389316" algn="l">
              <a:lnSpc>
                <a:spcPts val="5049"/>
              </a:lnSpc>
              <a:buFont typeface="Arial"/>
              <a:buChar char="•"/>
            </a:pPr>
            <a:r>
              <a:rPr lang="en-US" sz="3606">
                <a:solidFill>
                  <a:srgbClr val="1D1D1B"/>
                </a:solidFill>
                <a:latin typeface="Canva Sans"/>
                <a:ea typeface="Canva Sans"/>
                <a:cs typeface="Canva Sans"/>
                <a:sym typeface="Canva Sans"/>
              </a:rPr>
              <a:t>Current methods focus heavily on reducing hallucination</a:t>
            </a:r>
          </a:p>
          <a:p>
            <a:pPr algn="l">
              <a:lnSpc>
                <a:spcPts val="5049"/>
              </a:lnSpc>
            </a:pPr>
            <a:endParaRPr lang="en-US" sz="3606">
              <a:solidFill>
                <a:srgbClr val="1D1D1B"/>
              </a:solidFill>
              <a:latin typeface="Canva Sans"/>
              <a:ea typeface="Canva Sans"/>
              <a:cs typeface="Canva Sans"/>
              <a:sym typeface="Canva Sans"/>
            </a:endParaRPr>
          </a:p>
          <a:p>
            <a:pPr marL="778633" lvl="1" indent="-389316" algn="l">
              <a:lnSpc>
                <a:spcPts val="5049"/>
              </a:lnSpc>
              <a:buFont typeface="Arial"/>
              <a:buChar char="•"/>
            </a:pPr>
            <a:r>
              <a:rPr lang="en-US" sz="3606">
                <a:solidFill>
                  <a:srgbClr val="1D1D1B"/>
                </a:solidFill>
                <a:latin typeface="Canva Sans"/>
                <a:ea typeface="Canva Sans"/>
                <a:cs typeface="Canva Sans"/>
                <a:sym typeface="Canva Sans"/>
              </a:rPr>
              <a:t>But creativity and hallucination may be tightly coupled in LLMs</a:t>
            </a:r>
          </a:p>
          <a:p>
            <a:pPr algn="l">
              <a:lnSpc>
                <a:spcPts val="5049"/>
              </a:lnSpc>
            </a:pPr>
            <a:endParaRPr lang="en-US" sz="3606">
              <a:solidFill>
                <a:srgbClr val="1D1D1B"/>
              </a:solidFill>
              <a:latin typeface="Canva Sans"/>
              <a:ea typeface="Canva Sans"/>
              <a:cs typeface="Canva Sans"/>
              <a:sym typeface="Canva Sans"/>
            </a:endParaRPr>
          </a:p>
          <a:p>
            <a:pPr marL="778633" lvl="1" indent="-389316" algn="l">
              <a:lnSpc>
                <a:spcPts val="5049"/>
              </a:lnSpc>
              <a:buFont typeface="Arial"/>
              <a:buChar char="•"/>
            </a:pPr>
            <a:r>
              <a:rPr lang="en-US" sz="3606" b="1">
                <a:solidFill>
                  <a:srgbClr val="1D1D1B"/>
                </a:solidFill>
                <a:latin typeface="Canva Sans Bold"/>
                <a:ea typeface="Canva Sans Bold"/>
                <a:cs typeface="Canva Sans Bold"/>
                <a:sym typeface="Canva Sans Bold"/>
              </a:rPr>
              <a:t>Do we risk losing creativity when we improve factuality?</a:t>
            </a:r>
          </a:p>
          <a:p>
            <a:pPr algn="l">
              <a:lnSpc>
                <a:spcPts val="5049"/>
              </a:lnSpc>
            </a:pPr>
            <a:endParaRPr lang="en-US" sz="3606" b="1">
              <a:solidFill>
                <a:srgbClr val="1D1D1B"/>
              </a:solidFill>
              <a:latin typeface="Canva Sans Bold"/>
              <a:ea typeface="Canva Sans Bold"/>
              <a:cs typeface="Canva Sans Bold"/>
              <a:sym typeface="Canva Sans Bold"/>
            </a:endParaRPr>
          </a:p>
        </p:txBody>
      </p:sp>
      <p:sp>
        <p:nvSpPr>
          <p:cNvPr id="7" name="TextBox 7"/>
          <p:cNvSpPr txBox="1"/>
          <p:nvPr/>
        </p:nvSpPr>
        <p:spPr>
          <a:xfrm>
            <a:off x="0" y="1180793"/>
            <a:ext cx="18288000" cy="1154667"/>
          </a:xfrm>
          <a:prstGeom prst="rect">
            <a:avLst/>
          </a:prstGeom>
        </p:spPr>
        <p:txBody>
          <a:bodyPr lIns="0" tIns="0" rIns="0" bIns="0" rtlCol="0" anchor="t">
            <a:spAutoFit/>
          </a:bodyPr>
          <a:lstStyle/>
          <a:p>
            <a:pPr algn="ctr">
              <a:lnSpc>
                <a:spcPts val="9331"/>
              </a:lnSpc>
              <a:spcBef>
                <a:spcPct val="0"/>
              </a:spcBef>
            </a:pPr>
            <a:r>
              <a:rPr lang="en-US" sz="6665" b="1">
                <a:solidFill>
                  <a:srgbClr val="1D1D1B"/>
                </a:solidFill>
                <a:latin typeface="Roboto Bold"/>
                <a:ea typeface="Roboto Bold"/>
                <a:cs typeface="Roboto Bold"/>
                <a:sym typeface="Roboto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8100500" y="6210496"/>
            <a:ext cx="3877502" cy="3581843"/>
          </a:xfrm>
          <a:custGeom>
            <a:avLst/>
            <a:gdLst/>
            <a:ahLst/>
            <a:cxnLst/>
            <a:rect l="l" t="t" r="r" b="b"/>
            <a:pathLst>
              <a:path w="3877502" h="3581843">
                <a:moveTo>
                  <a:pt x="0" y="0"/>
                </a:moveTo>
                <a:lnTo>
                  <a:pt x="3877502" y="0"/>
                </a:lnTo>
                <a:lnTo>
                  <a:pt x="3877502" y="3581843"/>
                </a:lnTo>
                <a:lnTo>
                  <a:pt x="0" y="3581843"/>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225455" y="4033365"/>
            <a:ext cx="17198285" cy="1535067"/>
          </a:xfrm>
          <a:prstGeom prst="rect">
            <a:avLst/>
          </a:prstGeom>
        </p:spPr>
        <p:txBody>
          <a:bodyPr lIns="0" tIns="0" rIns="0" bIns="0" rtlCol="0" anchor="t">
            <a:spAutoFit/>
          </a:bodyPr>
          <a:lstStyle/>
          <a:p>
            <a:pPr algn="ctr">
              <a:lnSpc>
                <a:spcPts val="6214"/>
              </a:lnSpc>
              <a:spcBef>
                <a:spcPct val="0"/>
              </a:spcBef>
            </a:pPr>
            <a:r>
              <a:rPr lang="en-US" sz="4439" b="1">
                <a:solidFill>
                  <a:srgbClr val="4B4A4A"/>
                </a:solidFill>
                <a:latin typeface="Open Sauce Bold"/>
                <a:ea typeface="Open Sauce Bold"/>
                <a:cs typeface="Open Sauce Bold"/>
                <a:sym typeface="Open Sauce Bold"/>
              </a:rPr>
              <a:t>How do hallucination-reduction methods </a:t>
            </a:r>
          </a:p>
          <a:p>
            <a:pPr algn="ctr">
              <a:lnSpc>
                <a:spcPts val="6214"/>
              </a:lnSpc>
              <a:spcBef>
                <a:spcPct val="0"/>
              </a:spcBef>
            </a:pPr>
            <a:r>
              <a:rPr lang="en-US" sz="4439" b="1">
                <a:solidFill>
                  <a:srgbClr val="4B4A4A"/>
                </a:solidFill>
                <a:latin typeface="Open Sauce Bold"/>
                <a:ea typeface="Open Sauce Bold"/>
                <a:cs typeface="Open Sauce Bold"/>
                <a:sym typeface="Open Sauce Bold"/>
              </a:rPr>
              <a:t>affect creative generation in large language models?</a:t>
            </a:r>
          </a:p>
        </p:txBody>
      </p:sp>
      <p:sp>
        <p:nvSpPr>
          <p:cNvPr id="8" name="TextBox 8"/>
          <p:cNvSpPr txBox="1"/>
          <p:nvPr/>
        </p:nvSpPr>
        <p:spPr>
          <a:xfrm>
            <a:off x="3299782" y="1180793"/>
            <a:ext cx="12460177" cy="1154667"/>
          </a:xfrm>
          <a:prstGeom prst="rect">
            <a:avLst/>
          </a:prstGeom>
        </p:spPr>
        <p:txBody>
          <a:bodyPr lIns="0" tIns="0" rIns="0" bIns="0" rtlCol="0" anchor="t">
            <a:spAutoFit/>
          </a:bodyPr>
          <a:lstStyle/>
          <a:p>
            <a:pPr algn="ctr">
              <a:lnSpc>
                <a:spcPts val="9331"/>
              </a:lnSpc>
              <a:spcBef>
                <a:spcPct val="0"/>
              </a:spcBef>
            </a:pPr>
            <a:r>
              <a:rPr lang="en-US" sz="6665" b="1">
                <a:solidFill>
                  <a:srgbClr val="1D1D1B"/>
                </a:solidFill>
                <a:latin typeface="Roboto Bold"/>
                <a:ea typeface="Roboto Bold"/>
                <a:cs typeface="Roboto Bold"/>
                <a:sym typeface="Roboto Bold"/>
              </a:rPr>
              <a:t>Research Question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TextBox 6"/>
          <p:cNvSpPr txBox="1"/>
          <p:nvPr/>
        </p:nvSpPr>
        <p:spPr>
          <a:xfrm>
            <a:off x="2729379" y="2827646"/>
            <a:ext cx="13308657" cy="2957830"/>
          </a:xfrm>
          <a:prstGeom prst="rect">
            <a:avLst/>
          </a:prstGeom>
        </p:spPr>
        <p:txBody>
          <a:bodyPr lIns="0" tIns="0" rIns="0" bIns="0" rtlCol="0" anchor="t">
            <a:spAutoFit/>
          </a:bodyPr>
          <a:lstStyle/>
          <a:p>
            <a:pPr marL="604521" lvl="1" indent="-302261" algn="l">
              <a:lnSpc>
                <a:spcPts val="3920"/>
              </a:lnSpc>
              <a:buFont typeface="Arial"/>
              <a:buChar char="•"/>
            </a:pPr>
            <a:r>
              <a:rPr lang="en-US" sz="2800" b="1">
                <a:solidFill>
                  <a:srgbClr val="1D1D1B"/>
                </a:solidFill>
                <a:latin typeface="Canva Sans Bold"/>
                <a:ea typeface="Canva Sans Bold"/>
                <a:cs typeface="Canva Sans Bold"/>
                <a:sym typeface="Canva Sans Bold"/>
              </a:rPr>
              <a:t>Convergent creativity</a:t>
            </a:r>
            <a:r>
              <a:rPr lang="en-US" sz="2800">
                <a:solidFill>
                  <a:srgbClr val="1D1D1B"/>
                </a:solidFill>
                <a:latin typeface="Canva Sans"/>
                <a:ea typeface="Canva Sans"/>
                <a:cs typeface="Canva Sans"/>
                <a:sym typeface="Canva Sans"/>
              </a:rPr>
              <a:t>: producing a correct and valid solution</a:t>
            </a:r>
          </a:p>
          <a:p>
            <a:pPr algn="l">
              <a:lnSpc>
                <a:spcPts val="3920"/>
              </a:lnSpc>
            </a:pPr>
            <a:endParaRPr lang="en-US" sz="2800">
              <a:solidFill>
                <a:srgbClr val="1D1D1B"/>
              </a:solidFill>
              <a:latin typeface="Canva Sans"/>
              <a:ea typeface="Canva Sans"/>
              <a:cs typeface="Canva Sans"/>
              <a:sym typeface="Canva Sans"/>
            </a:endParaRPr>
          </a:p>
          <a:p>
            <a:pPr marL="604521" lvl="1" indent="-302261" algn="l">
              <a:lnSpc>
                <a:spcPts val="3920"/>
              </a:lnSpc>
              <a:buFont typeface="Arial"/>
              <a:buChar char="•"/>
            </a:pPr>
            <a:r>
              <a:rPr lang="en-US" sz="2800" b="1">
                <a:solidFill>
                  <a:srgbClr val="1D1D1B"/>
                </a:solidFill>
                <a:latin typeface="Canva Sans Bold"/>
                <a:ea typeface="Canva Sans Bold"/>
                <a:cs typeface="Canva Sans Bold"/>
                <a:sym typeface="Canva Sans Bold"/>
              </a:rPr>
              <a:t>Divergent creativity</a:t>
            </a:r>
            <a:r>
              <a:rPr lang="en-US" sz="2800">
                <a:solidFill>
                  <a:srgbClr val="1D1D1B"/>
                </a:solidFill>
                <a:latin typeface="Canva Sans"/>
                <a:ea typeface="Canva Sans"/>
                <a:cs typeface="Canva Sans"/>
                <a:sym typeface="Canva Sans"/>
              </a:rPr>
              <a:t>: generating multiple, novel, or unconventional ideas</a:t>
            </a:r>
          </a:p>
          <a:p>
            <a:pPr algn="l">
              <a:lnSpc>
                <a:spcPts val="3920"/>
              </a:lnSpc>
            </a:pPr>
            <a:endParaRPr lang="en-US" sz="2800">
              <a:solidFill>
                <a:srgbClr val="1D1D1B"/>
              </a:solidFill>
              <a:latin typeface="Canva Sans"/>
              <a:ea typeface="Canva Sans"/>
              <a:cs typeface="Canva Sans"/>
              <a:sym typeface="Canva Sans"/>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Scientific discovery requires </a:t>
            </a:r>
            <a:r>
              <a:rPr lang="en-US" sz="2800" b="1">
                <a:solidFill>
                  <a:srgbClr val="1D1D1B"/>
                </a:solidFill>
                <a:latin typeface="Canva Sans Bold"/>
                <a:ea typeface="Canva Sans Bold"/>
                <a:cs typeface="Canva Sans Bold"/>
                <a:sym typeface="Canva Sans Bold"/>
              </a:rPr>
              <a:t>both</a:t>
            </a:r>
            <a:r>
              <a:rPr lang="en-US" sz="2800">
                <a:solidFill>
                  <a:srgbClr val="1D1D1B"/>
                </a:solidFill>
                <a:latin typeface="Canva Sans"/>
                <a:ea typeface="Canva Sans"/>
                <a:cs typeface="Canva Sans"/>
                <a:sym typeface="Canva Sans"/>
              </a:rPr>
              <a:t> accurate reasoning and idea exploration</a:t>
            </a:r>
          </a:p>
          <a:p>
            <a:pPr algn="l">
              <a:lnSpc>
                <a:spcPts val="3920"/>
              </a:lnSpc>
            </a:pPr>
            <a:endParaRPr lang="en-US" sz="2800">
              <a:solidFill>
                <a:srgbClr val="1D1D1B"/>
              </a:solidFill>
              <a:latin typeface="Canva Sans"/>
              <a:ea typeface="Canva Sans"/>
              <a:cs typeface="Canva Sans"/>
              <a:sym typeface="Canva Sans"/>
            </a:endParaRPr>
          </a:p>
        </p:txBody>
      </p:sp>
      <p:sp>
        <p:nvSpPr>
          <p:cNvPr id="7" name="Freeform 7"/>
          <p:cNvSpPr/>
          <p:nvPr/>
        </p:nvSpPr>
        <p:spPr>
          <a:xfrm>
            <a:off x="6607446" y="5601121"/>
            <a:ext cx="5844850" cy="4081845"/>
          </a:xfrm>
          <a:custGeom>
            <a:avLst/>
            <a:gdLst/>
            <a:ahLst/>
            <a:cxnLst/>
            <a:rect l="l" t="t" r="r" b="b"/>
            <a:pathLst>
              <a:path w="5844850" h="4081845">
                <a:moveTo>
                  <a:pt x="0" y="0"/>
                </a:moveTo>
                <a:lnTo>
                  <a:pt x="5844850" y="0"/>
                </a:lnTo>
                <a:lnTo>
                  <a:pt x="5844850" y="4081845"/>
                </a:lnTo>
                <a:lnTo>
                  <a:pt x="0" y="4081845"/>
                </a:lnTo>
                <a:lnTo>
                  <a:pt x="0" y="0"/>
                </a:lnTo>
                <a:close/>
              </a:path>
            </a:pathLst>
          </a:custGeom>
          <a:blipFill>
            <a:blip r:embed="rId8"/>
            <a:stretch>
              <a:fillRect t="-4199" b="-2657"/>
            </a:stretch>
          </a:blipFill>
        </p:spPr>
        <p:txBody>
          <a:bodyPr/>
          <a:lstStyle/>
          <a:p>
            <a:endParaRPr lang="en-US"/>
          </a:p>
        </p:txBody>
      </p:sp>
      <p:sp>
        <p:nvSpPr>
          <p:cNvPr id="8" name="TextBox 8"/>
          <p:cNvSpPr txBox="1"/>
          <p:nvPr/>
        </p:nvSpPr>
        <p:spPr>
          <a:xfrm>
            <a:off x="3299782" y="259019"/>
            <a:ext cx="12460177" cy="2149711"/>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Background:</a:t>
            </a:r>
          </a:p>
          <a:p>
            <a:pPr algn="ctr">
              <a:lnSpc>
                <a:spcPts val="7791"/>
              </a:lnSpc>
              <a:spcBef>
                <a:spcPct val="0"/>
              </a:spcBef>
            </a:pPr>
            <a:r>
              <a:rPr lang="en-US" sz="5565" b="1">
                <a:solidFill>
                  <a:srgbClr val="1D1D1B"/>
                </a:solidFill>
                <a:latin typeface="Roboto Bold"/>
                <a:ea typeface="Roboto Bold"/>
                <a:cs typeface="Roboto Bold"/>
                <a:sym typeface="Roboto Bold"/>
              </a:rPr>
              <a:t>What Do We Mean by Creativity? </a:t>
            </a:r>
          </a:p>
        </p:txBody>
      </p:sp>
      <p:sp>
        <p:nvSpPr>
          <p:cNvPr id="9" name="TextBox 9"/>
          <p:cNvSpPr txBox="1"/>
          <p:nvPr/>
        </p:nvSpPr>
        <p:spPr>
          <a:xfrm>
            <a:off x="7406925" y="9885142"/>
            <a:ext cx="4245892" cy="165100"/>
          </a:xfrm>
          <a:prstGeom prst="rect">
            <a:avLst/>
          </a:prstGeom>
        </p:spPr>
        <p:txBody>
          <a:bodyPr lIns="0" tIns="0" rIns="0" bIns="0" rtlCol="0" anchor="t">
            <a:spAutoFit/>
          </a:bodyPr>
          <a:lstStyle/>
          <a:p>
            <a:pPr algn="ctr">
              <a:lnSpc>
                <a:spcPts val="1399"/>
              </a:lnSpc>
              <a:spcBef>
                <a:spcPct val="0"/>
              </a:spcBef>
            </a:pPr>
            <a:r>
              <a:rPr lang="en-US" sz="999" b="1">
                <a:solidFill>
                  <a:srgbClr val="1D1D1B"/>
                </a:solidFill>
                <a:latin typeface="Roboto Bold"/>
                <a:ea typeface="Roboto Bold"/>
                <a:cs typeface="Roboto Bold"/>
                <a:sym typeface="Roboto Bold"/>
              </a:rPr>
              <a:t>Guilford, J. P. 1950. Creativity. 5(9): 444–454.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5999838" y="5602240"/>
            <a:ext cx="6780249" cy="4230422"/>
          </a:xfrm>
          <a:custGeom>
            <a:avLst/>
            <a:gdLst/>
            <a:ahLst/>
            <a:cxnLst/>
            <a:rect l="l" t="t" r="r" b="b"/>
            <a:pathLst>
              <a:path w="7301109" h="4563193">
                <a:moveTo>
                  <a:pt x="0" y="0"/>
                </a:moveTo>
                <a:lnTo>
                  <a:pt x="7301108" y="0"/>
                </a:lnTo>
                <a:lnTo>
                  <a:pt x="7301108" y="4563193"/>
                </a:lnTo>
                <a:lnTo>
                  <a:pt x="0" y="4563193"/>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758316" y="2437000"/>
            <a:ext cx="14049673" cy="2957830"/>
          </a:xfrm>
          <a:prstGeom prst="rect">
            <a:avLst/>
          </a:prstGeom>
        </p:spPr>
        <p:txBody>
          <a:bodyPr lIns="0" tIns="0" rIns="0" bIns="0" rtlCol="0" anchor="t">
            <a:spAutoFit/>
          </a:bodyPr>
          <a:lstStyle/>
          <a:p>
            <a:pPr marL="604521" lvl="1" indent="-302261" algn="l">
              <a:lnSpc>
                <a:spcPts val="3920"/>
              </a:lnSpc>
              <a:buFont typeface="Arial"/>
              <a:buChar char="•"/>
            </a:pPr>
            <a:r>
              <a:rPr lang="en-US" sz="2800" b="1">
                <a:solidFill>
                  <a:srgbClr val="1D1D1B"/>
                </a:solidFill>
                <a:latin typeface="Canva Sans Bold"/>
                <a:ea typeface="Canva Sans Bold"/>
                <a:cs typeface="Canva Sans Bold"/>
                <a:sym typeface="Canva Sans Bold"/>
              </a:rPr>
              <a:t>NeoCoder </a:t>
            </a:r>
            <a:r>
              <a:rPr lang="en-US" sz="2800">
                <a:solidFill>
                  <a:srgbClr val="1D1D1B"/>
                </a:solidFill>
                <a:latin typeface="Canva Sans"/>
                <a:ea typeface="Canva Sans"/>
                <a:cs typeface="Canva Sans"/>
                <a:sym typeface="Canva Sans"/>
              </a:rPr>
              <a:t>evaluates </a:t>
            </a:r>
            <a:r>
              <a:rPr lang="en-US" sz="2800" b="1">
                <a:solidFill>
                  <a:srgbClr val="1D1D1B"/>
                </a:solidFill>
                <a:latin typeface="Canva Sans Bold"/>
                <a:ea typeface="Canva Sans Bold"/>
                <a:cs typeface="Canva Sans Bold"/>
                <a:sym typeface="Canva Sans Bold"/>
              </a:rPr>
              <a:t>creativity in programming</a:t>
            </a:r>
            <a:r>
              <a:rPr lang="en-US" sz="2800">
                <a:solidFill>
                  <a:srgbClr val="1D1D1B"/>
                </a:solidFill>
                <a:latin typeface="Canva Sans"/>
                <a:ea typeface="Canva Sans"/>
                <a:cs typeface="Canva Sans"/>
                <a:sym typeface="Canva Sans"/>
              </a:rPr>
              <a:t> with </a:t>
            </a:r>
            <a:r>
              <a:rPr lang="en-US" sz="2800" b="1">
                <a:solidFill>
                  <a:srgbClr val="1D1D1B"/>
                </a:solidFill>
                <a:latin typeface="Canva Sans Bold"/>
                <a:ea typeface="Canva Sans Bold"/>
                <a:cs typeface="Canva Sans Bold"/>
                <a:sym typeface="Canva Sans Bold"/>
              </a:rPr>
              <a:t>199 Codeforces problems</a:t>
            </a:r>
          </a:p>
          <a:p>
            <a:pPr algn="l">
              <a:lnSpc>
                <a:spcPts val="3920"/>
              </a:lnSpc>
            </a:pPr>
            <a:endParaRPr lang="en-US" sz="2800" b="1">
              <a:solidFill>
                <a:srgbClr val="1D1D1B"/>
              </a:solidFill>
              <a:latin typeface="Canva Sans Bold"/>
              <a:ea typeface="Canva Sans Bold"/>
              <a:cs typeface="Canva Sans Bold"/>
              <a:sym typeface="Canva Sans Bold"/>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Each problem has up to </a:t>
            </a:r>
            <a:r>
              <a:rPr lang="en-US" sz="2800" b="1">
                <a:solidFill>
                  <a:srgbClr val="1D1D1B"/>
                </a:solidFill>
                <a:latin typeface="Canva Sans Bold"/>
                <a:ea typeface="Canva Sans Bold"/>
                <a:cs typeface="Canva Sans Bold"/>
                <a:sym typeface="Canva Sans Bold"/>
              </a:rPr>
              <a:t>5 cumulative implementation constraints</a:t>
            </a:r>
          </a:p>
          <a:p>
            <a:pPr algn="l">
              <a:lnSpc>
                <a:spcPts val="3920"/>
              </a:lnSpc>
            </a:pPr>
            <a:endParaRPr lang="en-US" sz="2800" b="1">
              <a:solidFill>
                <a:srgbClr val="1D1D1B"/>
              </a:solidFill>
              <a:latin typeface="Canva Sans Bold"/>
              <a:ea typeface="Canva Sans Bold"/>
              <a:cs typeface="Canva Sans Bold"/>
              <a:sym typeface="Canva Sans Bold"/>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Novel solutions are compared with </a:t>
            </a:r>
            <a:r>
              <a:rPr lang="en-US" sz="2800" b="1">
                <a:solidFill>
                  <a:srgbClr val="1D1D1B"/>
                </a:solidFill>
                <a:latin typeface="Canva Sans Bold"/>
                <a:ea typeface="Canva Sans Bold"/>
                <a:cs typeface="Canva Sans Bold"/>
                <a:sym typeface="Canva Sans Bold"/>
              </a:rPr>
              <a:t>~30 human reference solutions</a:t>
            </a:r>
          </a:p>
          <a:p>
            <a:pPr algn="l">
              <a:lnSpc>
                <a:spcPts val="3920"/>
              </a:lnSpc>
            </a:pPr>
            <a:endParaRPr lang="en-US" sz="2800" b="1">
              <a:solidFill>
                <a:srgbClr val="1D1D1B"/>
              </a:solidFill>
              <a:latin typeface="Canva Sans Bold"/>
              <a:ea typeface="Canva Sans Bold"/>
              <a:cs typeface="Canva Sans Bold"/>
              <a:sym typeface="Canva Sans Bold"/>
            </a:endParaRPr>
          </a:p>
        </p:txBody>
      </p:sp>
      <p:sp>
        <p:nvSpPr>
          <p:cNvPr id="8" name="TextBox 8"/>
          <p:cNvSpPr txBox="1"/>
          <p:nvPr/>
        </p:nvSpPr>
        <p:spPr>
          <a:xfrm>
            <a:off x="2406982" y="277454"/>
            <a:ext cx="13953451"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Background: </a:t>
            </a:r>
          </a:p>
          <a:p>
            <a:pPr algn="ctr">
              <a:lnSpc>
                <a:spcPts val="7798"/>
              </a:lnSpc>
              <a:spcBef>
                <a:spcPct val="0"/>
              </a:spcBef>
            </a:pPr>
            <a:r>
              <a:rPr lang="en-US" sz="5570" b="1">
                <a:solidFill>
                  <a:srgbClr val="1D1D1B"/>
                </a:solidFill>
                <a:latin typeface="Roboto Bold"/>
                <a:ea typeface="Roboto Bold"/>
                <a:cs typeface="Roboto Bold"/>
                <a:sym typeface="Roboto Bold"/>
              </a:rPr>
              <a:t>Benchmarks for Creative Generation </a:t>
            </a:r>
          </a:p>
        </p:txBody>
      </p:sp>
      <p:sp>
        <p:nvSpPr>
          <p:cNvPr id="9" name="TextBox 9"/>
          <p:cNvSpPr txBox="1"/>
          <p:nvPr/>
        </p:nvSpPr>
        <p:spPr>
          <a:xfrm>
            <a:off x="4293056" y="9848215"/>
            <a:ext cx="10028903" cy="336550"/>
          </a:xfrm>
          <a:prstGeom prst="rect">
            <a:avLst/>
          </a:prstGeom>
        </p:spPr>
        <p:txBody>
          <a:bodyPr lIns="0" tIns="0" rIns="0" bIns="0" rtlCol="0" anchor="t">
            <a:spAutoFit/>
          </a:bodyPr>
          <a:lstStyle/>
          <a:p>
            <a:pPr algn="ctr">
              <a:lnSpc>
                <a:spcPts val="1399"/>
              </a:lnSpc>
              <a:spcBef>
                <a:spcPct val="0"/>
              </a:spcBef>
            </a:pPr>
            <a:r>
              <a:rPr lang="en-US" sz="999" b="1">
                <a:solidFill>
                  <a:srgbClr val="1D1D1B"/>
                </a:solidFill>
                <a:latin typeface="Roboto Bold"/>
                <a:ea typeface="Roboto Bold"/>
                <a:cs typeface="Roboto Bold"/>
                <a:sym typeface="Roboto Bold"/>
              </a:rPr>
              <a:t>Lu, Y.; Wang, D.; Li, T.; Jiang, D.; Khudanpur, S.; Jiang, M.; and Khashabi, D. 2025. Benchmarking Language Model Creativity: A Case Study on Code Generation. arXiv:2407.09007.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5941260" y="5674658"/>
            <a:ext cx="6405479" cy="4320424"/>
          </a:xfrm>
          <a:custGeom>
            <a:avLst/>
            <a:gdLst/>
            <a:ahLst/>
            <a:cxnLst/>
            <a:rect l="l" t="t" r="r" b="b"/>
            <a:pathLst>
              <a:path w="7071023" h="4711069">
                <a:moveTo>
                  <a:pt x="0" y="0"/>
                </a:moveTo>
                <a:lnTo>
                  <a:pt x="7071024" y="0"/>
                </a:lnTo>
                <a:lnTo>
                  <a:pt x="7071024" y="4711069"/>
                </a:lnTo>
                <a:lnTo>
                  <a:pt x="0" y="4711069"/>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758316" y="2567216"/>
            <a:ext cx="13264158" cy="346864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b="1">
                <a:solidFill>
                  <a:srgbClr val="1D1D1B"/>
                </a:solidFill>
                <a:latin typeface="Canva Sans Bold"/>
                <a:ea typeface="Canva Sans Bold"/>
                <a:cs typeface="Canva Sans Bold"/>
                <a:sym typeface="Canva Sans Bold"/>
              </a:rPr>
              <a:t>CS4</a:t>
            </a:r>
            <a:r>
              <a:rPr lang="en-US" sz="2800">
                <a:solidFill>
                  <a:srgbClr val="1D1D1B"/>
                </a:solidFill>
                <a:latin typeface="Canva Sans"/>
                <a:ea typeface="Canva Sans"/>
                <a:cs typeface="Canva Sans"/>
                <a:sym typeface="Canva Sans"/>
              </a:rPr>
              <a:t> evaluates </a:t>
            </a:r>
            <a:r>
              <a:rPr lang="en-US" sz="2800" b="1">
                <a:solidFill>
                  <a:srgbClr val="1D1D1B"/>
                </a:solidFill>
                <a:latin typeface="Canva Sans Bold"/>
                <a:ea typeface="Canva Sans Bold"/>
                <a:cs typeface="Canva Sans Bold"/>
                <a:sym typeface="Canva Sans Bold"/>
              </a:rPr>
              <a:t>creativity in story writing</a:t>
            </a:r>
            <a:r>
              <a:rPr lang="en-US" sz="2800">
                <a:solidFill>
                  <a:srgbClr val="1D1D1B"/>
                </a:solidFill>
                <a:latin typeface="Canva Sans"/>
                <a:ea typeface="Canva Sans"/>
                <a:cs typeface="Canva Sans"/>
                <a:sym typeface="Canva Sans"/>
              </a:rPr>
              <a:t> with </a:t>
            </a:r>
            <a:r>
              <a:rPr lang="en-US" sz="2800" b="1">
                <a:solidFill>
                  <a:srgbClr val="1D1D1B"/>
                </a:solidFill>
                <a:latin typeface="Canva Sans Bold"/>
                <a:ea typeface="Canva Sans Bold"/>
                <a:cs typeface="Canva Sans Bold"/>
                <a:sym typeface="Canva Sans Bold"/>
              </a:rPr>
              <a:t>50 base prompts</a:t>
            </a:r>
          </a:p>
          <a:p>
            <a:pPr algn="l">
              <a:lnSpc>
                <a:spcPts val="3920"/>
              </a:lnSpc>
            </a:pPr>
            <a:endParaRPr lang="en-US" sz="2800" b="1">
              <a:solidFill>
                <a:srgbClr val="1D1D1B"/>
              </a:solidFill>
              <a:latin typeface="Canva Sans Bold"/>
              <a:ea typeface="Canva Sans Bold"/>
              <a:cs typeface="Canva Sans Bold"/>
              <a:sym typeface="Canva Sans Bold"/>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Each prompt includes </a:t>
            </a:r>
            <a:r>
              <a:rPr lang="en-US" sz="2800" b="1">
                <a:solidFill>
                  <a:srgbClr val="1D1D1B"/>
                </a:solidFill>
                <a:latin typeface="Canva Sans Bold"/>
                <a:ea typeface="Canva Sans Bold"/>
                <a:cs typeface="Canva Sans Bold"/>
                <a:sym typeface="Canva Sans Bold"/>
              </a:rPr>
              <a:t>7 to 39 cumulative narrative constraints</a:t>
            </a:r>
          </a:p>
          <a:p>
            <a:pPr algn="l">
              <a:lnSpc>
                <a:spcPts val="3920"/>
              </a:lnSpc>
            </a:pPr>
            <a:endParaRPr lang="en-US" sz="2800" b="1">
              <a:solidFill>
                <a:srgbClr val="1D1D1B"/>
              </a:solidFill>
              <a:latin typeface="Canva Sans Bold"/>
              <a:ea typeface="Canva Sans Bold"/>
              <a:cs typeface="Canva Sans Bold"/>
              <a:sym typeface="Canva Sans Bold"/>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Stories are revised from a base draft to test novel yet coherent generation</a:t>
            </a:r>
          </a:p>
          <a:p>
            <a:pPr algn="l">
              <a:lnSpc>
                <a:spcPts val="3920"/>
              </a:lnSpc>
            </a:pPr>
            <a:endParaRPr lang="en-US" sz="2800">
              <a:solidFill>
                <a:srgbClr val="1D1D1B"/>
              </a:solidFill>
              <a:latin typeface="Canva Sans"/>
              <a:ea typeface="Canva Sans"/>
              <a:cs typeface="Canva Sans"/>
              <a:sym typeface="Canva Sans"/>
            </a:endParaRPr>
          </a:p>
        </p:txBody>
      </p:sp>
      <p:sp>
        <p:nvSpPr>
          <p:cNvPr id="8" name="TextBox 8"/>
          <p:cNvSpPr txBox="1"/>
          <p:nvPr/>
        </p:nvSpPr>
        <p:spPr>
          <a:xfrm>
            <a:off x="2406982" y="277454"/>
            <a:ext cx="13953451"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Background: </a:t>
            </a:r>
          </a:p>
          <a:p>
            <a:pPr algn="ctr">
              <a:lnSpc>
                <a:spcPts val="7798"/>
              </a:lnSpc>
              <a:spcBef>
                <a:spcPct val="0"/>
              </a:spcBef>
            </a:pPr>
            <a:r>
              <a:rPr lang="en-US" sz="5570" b="1">
                <a:solidFill>
                  <a:srgbClr val="1D1D1B"/>
                </a:solidFill>
                <a:latin typeface="Roboto Bold"/>
                <a:ea typeface="Roboto Bold"/>
                <a:cs typeface="Roboto Bold"/>
                <a:sym typeface="Roboto Bold"/>
              </a:rPr>
              <a:t>Benchmarks for Creative Generation </a:t>
            </a:r>
          </a:p>
        </p:txBody>
      </p:sp>
      <p:sp>
        <p:nvSpPr>
          <p:cNvPr id="9" name="TextBox 9"/>
          <p:cNvSpPr txBox="1"/>
          <p:nvPr/>
        </p:nvSpPr>
        <p:spPr>
          <a:xfrm>
            <a:off x="4369256" y="9828797"/>
            <a:ext cx="10028903" cy="336550"/>
          </a:xfrm>
          <a:prstGeom prst="rect">
            <a:avLst/>
          </a:prstGeom>
        </p:spPr>
        <p:txBody>
          <a:bodyPr lIns="0" tIns="0" rIns="0" bIns="0" rtlCol="0" anchor="t">
            <a:spAutoFit/>
          </a:bodyPr>
          <a:lstStyle/>
          <a:p>
            <a:pPr algn="ctr">
              <a:lnSpc>
                <a:spcPts val="1399"/>
              </a:lnSpc>
              <a:spcBef>
                <a:spcPct val="0"/>
              </a:spcBef>
            </a:pPr>
            <a:r>
              <a:rPr lang="en-US" sz="999" b="1">
                <a:solidFill>
                  <a:srgbClr val="1D1D1B"/>
                </a:solidFill>
                <a:latin typeface="Roboto Bold"/>
                <a:ea typeface="Roboto Bold"/>
                <a:cs typeface="Roboto Bold"/>
                <a:sym typeface="Roboto Bold"/>
              </a:rPr>
              <a:t>Atmakuru, A.; Nainani, J.; Bheemreddy, R. S. R.; Lakkaraju, A.; Yao, Z.; Zamani, H.; and Chang, H.-S. 2024. CS4: Measuring the Creativity of Large Language Models Automatically by Controlling the Number of Story-Writing Constraints. arXiv:2410.04197.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9029563" y="2851318"/>
            <a:ext cx="174607" cy="6651689"/>
          </a:xfrm>
          <a:custGeom>
            <a:avLst/>
            <a:gdLst/>
            <a:ahLst/>
            <a:cxnLst/>
            <a:rect l="l" t="t" r="r" b="b"/>
            <a:pathLst>
              <a:path w="174607" h="6651689">
                <a:moveTo>
                  <a:pt x="0" y="0"/>
                </a:moveTo>
                <a:lnTo>
                  <a:pt x="174607" y="0"/>
                </a:lnTo>
                <a:lnTo>
                  <a:pt x="174607" y="6651689"/>
                </a:lnTo>
                <a:lnTo>
                  <a:pt x="0" y="66516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877269" y="5280978"/>
            <a:ext cx="5426664" cy="1390583"/>
          </a:xfrm>
          <a:custGeom>
            <a:avLst/>
            <a:gdLst/>
            <a:ahLst/>
            <a:cxnLst/>
            <a:rect l="l" t="t" r="r" b="b"/>
            <a:pathLst>
              <a:path w="5426664" h="1390583">
                <a:moveTo>
                  <a:pt x="0" y="0"/>
                </a:moveTo>
                <a:lnTo>
                  <a:pt x="5426664" y="0"/>
                </a:lnTo>
                <a:lnTo>
                  <a:pt x="5426664" y="1390582"/>
                </a:lnTo>
                <a:lnTo>
                  <a:pt x="0" y="1390582"/>
                </a:lnTo>
                <a:lnTo>
                  <a:pt x="0" y="0"/>
                </a:lnTo>
                <a:close/>
              </a:path>
            </a:pathLst>
          </a:custGeom>
          <a:blipFill>
            <a:blip r:embed="rId10"/>
            <a:stretch>
              <a:fillRect/>
            </a:stretch>
          </a:blipFill>
          <a:ln w="38100" cap="sq">
            <a:solidFill>
              <a:srgbClr val="000000"/>
            </a:solidFill>
            <a:prstDash val="solid"/>
            <a:miter/>
          </a:ln>
        </p:spPr>
        <p:txBody>
          <a:bodyPr/>
          <a:lstStyle/>
          <a:p>
            <a:endParaRPr lang="en-US"/>
          </a:p>
        </p:txBody>
      </p:sp>
      <p:sp>
        <p:nvSpPr>
          <p:cNvPr id="8" name="Freeform 8"/>
          <p:cNvSpPr/>
          <p:nvPr/>
        </p:nvSpPr>
        <p:spPr>
          <a:xfrm>
            <a:off x="1094782" y="9013593"/>
            <a:ext cx="6991638" cy="489415"/>
          </a:xfrm>
          <a:custGeom>
            <a:avLst/>
            <a:gdLst/>
            <a:ahLst/>
            <a:cxnLst/>
            <a:rect l="l" t="t" r="r" b="b"/>
            <a:pathLst>
              <a:path w="6991638" h="489415">
                <a:moveTo>
                  <a:pt x="0" y="0"/>
                </a:moveTo>
                <a:lnTo>
                  <a:pt x="6991638" y="0"/>
                </a:lnTo>
                <a:lnTo>
                  <a:pt x="6991638" y="489414"/>
                </a:lnTo>
                <a:lnTo>
                  <a:pt x="0" y="489414"/>
                </a:lnTo>
                <a:lnTo>
                  <a:pt x="0" y="0"/>
                </a:lnTo>
                <a:close/>
              </a:path>
            </a:pathLst>
          </a:custGeom>
          <a:blipFill>
            <a:blip r:embed="rId11"/>
            <a:stretch>
              <a:fillRect/>
            </a:stretch>
          </a:blipFill>
          <a:ln w="38100" cap="sq">
            <a:solidFill>
              <a:srgbClr val="000000"/>
            </a:solidFill>
            <a:prstDash val="solid"/>
            <a:miter/>
          </a:ln>
        </p:spPr>
        <p:txBody>
          <a:bodyPr/>
          <a:lstStyle/>
          <a:p>
            <a:endParaRPr lang="en-US"/>
          </a:p>
        </p:txBody>
      </p:sp>
      <p:sp>
        <p:nvSpPr>
          <p:cNvPr id="9" name="Freeform 9"/>
          <p:cNvSpPr/>
          <p:nvPr/>
        </p:nvSpPr>
        <p:spPr>
          <a:xfrm>
            <a:off x="11600234" y="8415427"/>
            <a:ext cx="3851972" cy="1037568"/>
          </a:xfrm>
          <a:custGeom>
            <a:avLst/>
            <a:gdLst/>
            <a:ahLst/>
            <a:cxnLst/>
            <a:rect l="l" t="t" r="r" b="b"/>
            <a:pathLst>
              <a:path w="3851972" h="1037568">
                <a:moveTo>
                  <a:pt x="0" y="0"/>
                </a:moveTo>
                <a:lnTo>
                  <a:pt x="3851971" y="0"/>
                </a:lnTo>
                <a:lnTo>
                  <a:pt x="3851971" y="1037569"/>
                </a:lnTo>
                <a:lnTo>
                  <a:pt x="0" y="1037569"/>
                </a:lnTo>
                <a:lnTo>
                  <a:pt x="0" y="0"/>
                </a:lnTo>
                <a:close/>
              </a:path>
            </a:pathLst>
          </a:custGeom>
          <a:blipFill>
            <a:blip r:embed="rId12"/>
            <a:stretch>
              <a:fillRect/>
            </a:stretch>
          </a:blipFill>
          <a:ln w="38100" cap="sq">
            <a:solidFill>
              <a:srgbClr val="000000"/>
            </a:solidFill>
            <a:prstDash val="solid"/>
            <a:miter/>
          </a:ln>
        </p:spPr>
        <p:txBody>
          <a:bodyPr/>
          <a:lstStyle/>
          <a:p>
            <a:endParaRPr lang="en-US"/>
          </a:p>
        </p:txBody>
      </p:sp>
      <p:sp>
        <p:nvSpPr>
          <p:cNvPr id="10" name="Freeform 10"/>
          <p:cNvSpPr/>
          <p:nvPr/>
        </p:nvSpPr>
        <p:spPr>
          <a:xfrm>
            <a:off x="11277887" y="5280978"/>
            <a:ext cx="4496665" cy="1415954"/>
          </a:xfrm>
          <a:custGeom>
            <a:avLst/>
            <a:gdLst/>
            <a:ahLst/>
            <a:cxnLst/>
            <a:rect l="l" t="t" r="r" b="b"/>
            <a:pathLst>
              <a:path w="4496665" h="1415954">
                <a:moveTo>
                  <a:pt x="0" y="0"/>
                </a:moveTo>
                <a:lnTo>
                  <a:pt x="4496665" y="0"/>
                </a:lnTo>
                <a:lnTo>
                  <a:pt x="4496665" y="1415953"/>
                </a:lnTo>
                <a:lnTo>
                  <a:pt x="0" y="1415953"/>
                </a:lnTo>
                <a:lnTo>
                  <a:pt x="0" y="0"/>
                </a:lnTo>
                <a:close/>
              </a:path>
            </a:pathLst>
          </a:custGeom>
          <a:blipFill>
            <a:blip r:embed="rId13"/>
            <a:stretch>
              <a:fillRect r="-819"/>
            </a:stretch>
          </a:blipFill>
          <a:ln w="38100" cap="sq">
            <a:solidFill>
              <a:srgbClr val="000000"/>
            </a:solidFill>
            <a:prstDash val="solid"/>
            <a:miter/>
          </a:ln>
        </p:spPr>
        <p:txBody>
          <a:bodyPr/>
          <a:lstStyle/>
          <a:p>
            <a:endParaRPr lang="en-US"/>
          </a:p>
        </p:txBody>
      </p:sp>
      <p:sp>
        <p:nvSpPr>
          <p:cNvPr id="11" name="TextBox 11"/>
          <p:cNvSpPr txBox="1"/>
          <p:nvPr/>
        </p:nvSpPr>
        <p:spPr>
          <a:xfrm>
            <a:off x="2406982" y="277454"/>
            <a:ext cx="13953451"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Background: </a:t>
            </a:r>
          </a:p>
          <a:p>
            <a:pPr algn="ctr">
              <a:lnSpc>
                <a:spcPts val="7798"/>
              </a:lnSpc>
              <a:spcBef>
                <a:spcPct val="0"/>
              </a:spcBef>
            </a:pPr>
            <a:r>
              <a:rPr lang="en-US" sz="5570" b="1">
                <a:solidFill>
                  <a:srgbClr val="1D1D1B"/>
                </a:solidFill>
                <a:latin typeface="Roboto Bold"/>
                <a:ea typeface="Roboto Bold"/>
                <a:cs typeface="Roboto Bold"/>
                <a:sym typeface="Roboto Bold"/>
              </a:rPr>
              <a:t>Creativity Measurement </a:t>
            </a:r>
          </a:p>
        </p:txBody>
      </p:sp>
      <p:sp>
        <p:nvSpPr>
          <p:cNvPr id="12" name="TextBox 12"/>
          <p:cNvSpPr txBox="1"/>
          <p:nvPr/>
        </p:nvSpPr>
        <p:spPr>
          <a:xfrm>
            <a:off x="1877269" y="2765593"/>
            <a:ext cx="4883193" cy="615950"/>
          </a:xfrm>
          <a:prstGeom prst="rect">
            <a:avLst/>
          </a:prstGeom>
        </p:spPr>
        <p:txBody>
          <a:bodyPr lIns="0" tIns="0" rIns="0" bIns="0" rtlCol="0" anchor="t">
            <a:spAutoFit/>
          </a:bodyPr>
          <a:lstStyle/>
          <a:p>
            <a:pPr algn="ctr">
              <a:lnSpc>
                <a:spcPts val="4900"/>
              </a:lnSpc>
              <a:spcBef>
                <a:spcPct val="0"/>
              </a:spcBef>
            </a:pPr>
            <a:r>
              <a:rPr lang="en-US" sz="3500" b="1">
                <a:solidFill>
                  <a:srgbClr val="1D1D1B"/>
                </a:solidFill>
                <a:latin typeface="Roboto Bold"/>
                <a:ea typeface="Roboto Bold"/>
                <a:cs typeface="Roboto Bold"/>
                <a:sym typeface="Roboto Bold"/>
              </a:rPr>
              <a:t>Convergent Creativity </a:t>
            </a:r>
          </a:p>
        </p:txBody>
      </p:sp>
      <p:sp>
        <p:nvSpPr>
          <p:cNvPr id="13" name="TextBox 13"/>
          <p:cNvSpPr txBox="1"/>
          <p:nvPr/>
        </p:nvSpPr>
        <p:spPr>
          <a:xfrm>
            <a:off x="11461595" y="2765593"/>
            <a:ext cx="4883193" cy="615950"/>
          </a:xfrm>
          <a:prstGeom prst="rect">
            <a:avLst/>
          </a:prstGeom>
        </p:spPr>
        <p:txBody>
          <a:bodyPr lIns="0" tIns="0" rIns="0" bIns="0" rtlCol="0" anchor="t">
            <a:spAutoFit/>
          </a:bodyPr>
          <a:lstStyle/>
          <a:p>
            <a:pPr algn="ctr">
              <a:lnSpc>
                <a:spcPts val="4900"/>
              </a:lnSpc>
              <a:spcBef>
                <a:spcPct val="0"/>
              </a:spcBef>
            </a:pPr>
            <a:r>
              <a:rPr lang="en-US" sz="3500" b="1">
                <a:solidFill>
                  <a:srgbClr val="1D1D1B"/>
                </a:solidFill>
                <a:latin typeface="Roboto Bold"/>
                <a:ea typeface="Roboto Bold"/>
                <a:cs typeface="Roboto Bold"/>
                <a:sym typeface="Roboto Bold"/>
              </a:rPr>
              <a:t>Divergent Creativity </a:t>
            </a:r>
          </a:p>
        </p:txBody>
      </p:sp>
      <p:sp>
        <p:nvSpPr>
          <p:cNvPr id="14" name="TextBox 14"/>
          <p:cNvSpPr txBox="1"/>
          <p:nvPr/>
        </p:nvSpPr>
        <p:spPr>
          <a:xfrm>
            <a:off x="1028700" y="3523366"/>
            <a:ext cx="7840207" cy="5929630"/>
          </a:xfrm>
          <a:prstGeom prst="rect">
            <a:avLst/>
          </a:prstGeom>
        </p:spPr>
        <p:txBody>
          <a:bodyPr lIns="0" tIns="0" rIns="0" bIns="0" rtlCol="0" anchor="t">
            <a:spAutoFit/>
          </a:bodyPr>
          <a:lstStyle/>
          <a:p>
            <a:pPr algn="l">
              <a:lnSpc>
                <a:spcPts val="3920"/>
              </a:lnSpc>
            </a:pPr>
            <a:r>
              <a:rPr lang="en-US" sz="2800" b="1">
                <a:solidFill>
                  <a:srgbClr val="1D1D1B"/>
                </a:solidFill>
                <a:latin typeface="Canva Sans Bold"/>
                <a:ea typeface="Canva Sans Bold"/>
                <a:cs typeface="Canva Sans Bold"/>
                <a:sym typeface="Canva Sans Bold"/>
              </a:rPr>
              <a:t>Neocoder</a:t>
            </a:r>
            <a:r>
              <a:rPr lang="en-US" sz="2800">
                <a:solidFill>
                  <a:srgbClr val="1D1D1B"/>
                </a:solidFill>
                <a:latin typeface="Canva Sans"/>
                <a:ea typeface="Canva Sans"/>
                <a:cs typeface="Canva Sans"/>
                <a:sym typeface="Canva Sans"/>
              </a:rPr>
              <a:t> : Fraction of generated programs that are correct and satisfy all constraints</a:t>
            </a: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r>
              <a:rPr lang="en-US" sz="2800" b="1">
                <a:solidFill>
                  <a:srgbClr val="1D1D1B"/>
                </a:solidFill>
                <a:latin typeface="Canva Sans Bold"/>
                <a:ea typeface="Canva Sans Bold"/>
                <a:cs typeface="Canva Sans Bold"/>
                <a:sym typeface="Canva Sans Bold"/>
              </a:rPr>
              <a:t>CS4</a:t>
            </a:r>
            <a:r>
              <a:rPr lang="en-US" sz="2800">
                <a:solidFill>
                  <a:srgbClr val="1D1D1B"/>
                </a:solidFill>
                <a:latin typeface="Canva Sans"/>
                <a:ea typeface="Canva Sans"/>
                <a:cs typeface="Canva Sans"/>
                <a:sym typeface="Canva Sans"/>
              </a:rPr>
              <a:t> : Coherence × fraction of constraints satisfied, termed as QUC (Quality under n Constraints)</a:t>
            </a: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p:txBody>
      </p:sp>
      <p:sp>
        <p:nvSpPr>
          <p:cNvPr id="15" name="TextBox 15"/>
          <p:cNvSpPr txBox="1"/>
          <p:nvPr/>
        </p:nvSpPr>
        <p:spPr>
          <a:xfrm>
            <a:off x="9606116" y="3523366"/>
            <a:ext cx="7840207" cy="5434330"/>
          </a:xfrm>
          <a:prstGeom prst="rect">
            <a:avLst/>
          </a:prstGeom>
        </p:spPr>
        <p:txBody>
          <a:bodyPr lIns="0" tIns="0" rIns="0" bIns="0" rtlCol="0" anchor="t">
            <a:spAutoFit/>
          </a:bodyPr>
          <a:lstStyle/>
          <a:p>
            <a:pPr algn="l">
              <a:lnSpc>
                <a:spcPts val="3920"/>
              </a:lnSpc>
            </a:pPr>
            <a:r>
              <a:rPr lang="en-US" sz="2800" b="1">
                <a:solidFill>
                  <a:srgbClr val="1D1D1B"/>
                </a:solidFill>
                <a:latin typeface="Canva Sans Bold"/>
                <a:ea typeface="Canva Sans Bold"/>
                <a:cs typeface="Canva Sans Bold"/>
                <a:sym typeface="Canva Sans Bold"/>
              </a:rPr>
              <a:t>Neocoder</a:t>
            </a:r>
            <a:r>
              <a:rPr lang="en-US" sz="2800">
                <a:solidFill>
                  <a:srgbClr val="1D1D1B"/>
                </a:solidFill>
                <a:latin typeface="Canva Sans"/>
                <a:ea typeface="Canva Sans"/>
                <a:cs typeface="Canva Sans"/>
                <a:sym typeface="Canva Sans"/>
              </a:rPr>
              <a:t> : Fraction of coding techniques not found in any human reference solutions</a:t>
            </a: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r>
              <a:rPr lang="en-US" sz="2800" b="1">
                <a:solidFill>
                  <a:srgbClr val="1D1D1B"/>
                </a:solidFill>
                <a:latin typeface="Canva Sans Bold"/>
                <a:ea typeface="Canva Sans Bold"/>
                <a:cs typeface="Canva Sans Bold"/>
                <a:sym typeface="Canva Sans Bold"/>
              </a:rPr>
              <a:t>CS4</a:t>
            </a:r>
            <a:r>
              <a:rPr lang="en-US" sz="2800">
                <a:solidFill>
                  <a:srgbClr val="1D1D1B"/>
                </a:solidFill>
                <a:latin typeface="Canva Sans"/>
                <a:ea typeface="Canva Sans"/>
                <a:cs typeface="Canva Sans"/>
                <a:sym typeface="Canva Sans"/>
              </a:rPr>
              <a:t> : Product of distinct n-gram ratios measuring wording and expression diversity</a:t>
            </a:r>
          </a:p>
          <a:p>
            <a:pPr algn="l">
              <a:lnSpc>
                <a:spcPts val="3920"/>
              </a:lnSpc>
            </a:pPr>
            <a:endParaRPr lang="en-US" sz="2800">
              <a:solidFill>
                <a:srgbClr val="1D1D1B"/>
              </a:solidFill>
              <a:latin typeface="Canva Sans"/>
              <a:ea typeface="Canva Sans"/>
              <a:cs typeface="Canva Sans"/>
              <a:sym typeface="Canva Sans"/>
            </a:endParaRPr>
          </a:p>
          <a:p>
            <a:pPr algn="l">
              <a:lnSpc>
                <a:spcPts val="3920"/>
              </a:lnSpc>
            </a:pPr>
            <a:endParaRPr lang="en-US" sz="2800">
              <a:solidFill>
                <a:srgbClr val="1D1D1B"/>
              </a:solidFill>
              <a:latin typeface="Canva Sans"/>
              <a:ea typeface="Canva Sans"/>
              <a:cs typeface="Canva Sans"/>
              <a:sym typeface="Canva Sans"/>
            </a:endParaRPr>
          </a:p>
        </p:txBody>
      </p:sp>
      <p:sp>
        <p:nvSpPr>
          <p:cNvPr id="16" name="TextBox 16"/>
          <p:cNvSpPr txBox="1"/>
          <p:nvPr/>
        </p:nvSpPr>
        <p:spPr>
          <a:xfrm>
            <a:off x="949427" y="9912582"/>
            <a:ext cx="16389145" cy="336550"/>
          </a:xfrm>
          <a:prstGeom prst="rect">
            <a:avLst/>
          </a:prstGeom>
        </p:spPr>
        <p:txBody>
          <a:bodyPr lIns="0" tIns="0" rIns="0" bIns="0" rtlCol="0" anchor="t">
            <a:spAutoFit/>
          </a:bodyPr>
          <a:lstStyle/>
          <a:p>
            <a:pPr algn="ctr">
              <a:lnSpc>
                <a:spcPts val="1399"/>
              </a:lnSpc>
              <a:spcBef>
                <a:spcPct val="0"/>
              </a:spcBef>
            </a:pPr>
            <a:r>
              <a:rPr lang="en-US" sz="999" b="1">
                <a:solidFill>
                  <a:srgbClr val="1D1D1B"/>
                </a:solidFill>
                <a:latin typeface="Roboto Bold"/>
                <a:ea typeface="Roboto Bold"/>
                <a:cs typeface="Roboto Bold"/>
                <a:sym typeface="Roboto Bold"/>
              </a:rPr>
              <a:t>Lu, Y.; Wang, D.; Li, T.; Jiang, D.; Khudanpur, S.; Jiang, M.; and Khashabi, D. 2025. Benchmarking Language Model Creativity: A Case Study on Code Generation. arXiv:2407.09007.</a:t>
            </a:r>
          </a:p>
          <a:p>
            <a:pPr algn="ctr">
              <a:lnSpc>
                <a:spcPts val="1399"/>
              </a:lnSpc>
              <a:spcBef>
                <a:spcPct val="0"/>
              </a:spcBef>
            </a:pPr>
            <a:r>
              <a:rPr lang="en-US" sz="999" b="1">
                <a:solidFill>
                  <a:srgbClr val="1D1D1B"/>
                </a:solidFill>
                <a:latin typeface="Roboto Bold"/>
                <a:ea typeface="Roboto Bold"/>
                <a:cs typeface="Roboto Bold"/>
                <a:sym typeface="Roboto Bold"/>
              </a:rPr>
              <a:t>Atmakuru, A.; Nainani, J.; Bheemreddy, R. S. R.; Lakkaraju, A.; Yao, Z.; Zamani, H.; and Chang, H.-S. 2024. CS4: Measuring the Creativity of Large Language Models Automatically by Controlling the Number of Story-Writing Constraints. arXiv:2410.04197.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Freeform 6"/>
          <p:cNvSpPr/>
          <p:nvPr/>
        </p:nvSpPr>
        <p:spPr>
          <a:xfrm>
            <a:off x="6142728" y="2851318"/>
            <a:ext cx="180289" cy="6868143"/>
          </a:xfrm>
          <a:custGeom>
            <a:avLst/>
            <a:gdLst/>
            <a:ahLst/>
            <a:cxnLst/>
            <a:rect l="l" t="t" r="r" b="b"/>
            <a:pathLst>
              <a:path w="180289" h="6868143">
                <a:moveTo>
                  <a:pt x="0" y="0"/>
                </a:moveTo>
                <a:lnTo>
                  <a:pt x="180289" y="0"/>
                </a:lnTo>
                <a:lnTo>
                  <a:pt x="180289" y="6868143"/>
                </a:lnTo>
                <a:lnTo>
                  <a:pt x="0" y="6868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2190040" y="2851318"/>
            <a:ext cx="180289" cy="6868143"/>
          </a:xfrm>
          <a:custGeom>
            <a:avLst/>
            <a:gdLst/>
            <a:ahLst/>
            <a:cxnLst/>
            <a:rect l="l" t="t" r="r" b="b"/>
            <a:pathLst>
              <a:path w="180289" h="6868143">
                <a:moveTo>
                  <a:pt x="0" y="0"/>
                </a:moveTo>
                <a:lnTo>
                  <a:pt x="180289" y="0"/>
                </a:lnTo>
                <a:lnTo>
                  <a:pt x="180289" y="6868143"/>
                </a:lnTo>
                <a:lnTo>
                  <a:pt x="0" y="6868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2379854" y="6743883"/>
            <a:ext cx="5754394" cy="2816399"/>
          </a:xfrm>
          <a:custGeom>
            <a:avLst/>
            <a:gdLst/>
            <a:ahLst/>
            <a:cxnLst/>
            <a:rect l="l" t="t" r="r" b="b"/>
            <a:pathLst>
              <a:path w="5754394" h="2816399">
                <a:moveTo>
                  <a:pt x="0" y="0"/>
                </a:moveTo>
                <a:lnTo>
                  <a:pt x="5754393" y="0"/>
                </a:lnTo>
                <a:lnTo>
                  <a:pt x="5754393" y="2816399"/>
                </a:lnTo>
                <a:lnTo>
                  <a:pt x="0" y="2816399"/>
                </a:lnTo>
                <a:lnTo>
                  <a:pt x="0" y="0"/>
                </a:lnTo>
                <a:close/>
              </a:path>
            </a:pathLst>
          </a:custGeom>
          <a:blipFill>
            <a:blip r:embed="rId10"/>
            <a:stretch>
              <a:fillRect b="-20291"/>
            </a:stretch>
          </a:blipFill>
        </p:spPr>
        <p:txBody>
          <a:bodyPr/>
          <a:lstStyle/>
          <a:p>
            <a:endParaRPr lang="en-US"/>
          </a:p>
        </p:txBody>
      </p:sp>
      <p:sp>
        <p:nvSpPr>
          <p:cNvPr id="9" name="Freeform 9"/>
          <p:cNvSpPr/>
          <p:nvPr/>
        </p:nvSpPr>
        <p:spPr>
          <a:xfrm>
            <a:off x="123291" y="6773185"/>
            <a:ext cx="6009912" cy="2787097"/>
          </a:xfrm>
          <a:custGeom>
            <a:avLst/>
            <a:gdLst/>
            <a:ahLst/>
            <a:cxnLst/>
            <a:rect l="l" t="t" r="r" b="b"/>
            <a:pathLst>
              <a:path w="6009912" h="2787097">
                <a:moveTo>
                  <a:pt x="0" y="0"/>
                </a:moveTo>
                <a:lnTo>
                  <a:pt x="6009912" y="0"/>
                </a:lnTo>
                <a:lnTo>
                  <a:pt x="6009912" y="2787097"/>
                </a:lnTo>
                <a:lnTo>
                  <a:pt x="0" y="2787097"/>
                </a:lnTo>
                <a:lnTo>
                  <a:pt x="0" y="0"/>
                </a:lnTo>
                <a:close/>
              </a:path>
            </a:pathLst>
          </a:custGeom>
          <a:blipFill>
            <a:blip r:embed="rId11"/>
            <a:stretch>
              <a:fillRect/>
            </a:stretch>
          </a:blipFill>
        </p:spPr>
        <p:txBody>
          <a:bodyPr/>
          <a:lstStyle/>
          <a:p>
            <a:endParaRPr lang="en-US"/>
          </a:p>
        </p:txBody>
      </p:sp>
      <p:sp>
        <p:nvSpPr>
          <p:cNvPr id="10" name="Freeform 10"/>
          <p:cNvSpPr/>
          <p:nvPr/>
        </p:nvSpPr>
        <p:spPr>
          <a:xfrm>
            <a:off x="6416232" y="6962468"/>
            <a:ext cx="5773808" cy="2756993"/>
          </a:xfrm>
          <a:custGeom>
            <a:avLst/>
            <a:gdLst/>
            <a:ahLst/>
            <a:cxnLst/>
            <a:rect l="l" t="t" r="r" b="b"/>
            <a:pathLst>
              <a:path w="5773808" h="2756993">
                <a:moveTo>
                  <a:pt x="0" y="0"/>
                </a:moveTo>
                <a:lnTo>
                  <a:pt x="5773808" y="0"/>
                </a:lnTo>
                <a:lnTo>
                  <a:pt x="5773808" y="2756993"/>
                </a:lnTo>
                <a:lnTo>
                  <a:pt x="0" y="2756993"/>
                </a:lnTo>
                <a:lnTo>
                  <a:pt x="0" y="0"/>
                </a:lnTo>
                <a:close/>
              </a:path>
            </a:pathLst>
          </a:custGeom>
          <a:blipFill>
            <a:blip r:embed="rId12"/>
            <a:stretch>
              <a:fillRect/>
            </a:stretch>
          </a:blipFill>
        </p:spPr>
        <p:txBody>
          <a:bodyPr/>
          <a:lstStyle/>
          <a:p>
            <a:endParaRPr lang="en-US"/>
          </a:p>
        </p:txBody>
      </p:sp>
      <p:sp>
        <p:nvSpPr>
          <p:cNvPr id="11" name="TextBox 11"/>
          <p:cNvSpPr txBox="1"/>
          <p:nvPr/>
        </p:nvSpPr>
        <p:spPr>
          <a:xfrm>
            <a:off x="2406982" y="277454"/>
            <a:ext cx="13953451" cy="2149657"/>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Background: </a:t>
            </a:r>
          </a:p>
          <a:p>
            <a:pPr algn="ctr">
              <a:lnSpc>
                <a:spcPts val="7798"/>
              </a:lnSpc>
              <a:spcBef>
                <a:spcPct val="0"/>
              </a:spcBef>
            </a:pPr>
            <a:r>
              <a:rPr lang="en-US" sz="5570" b="1">
                <a:solidFill>
                  <a:srgbClr val="1D1D1B"/>
                </a:solidFill>
                <a:latin typeface="Roboto Bold"/>
                <a:ea typeface="Roboto Bold"/>
                <a:cs typeface="Roboto Bold"/>
                <a:sym typeface="Roboto Bold"/>
              </a:rPr>
              <a:t>Hallucination-Reduction Methods </a:t>
            </a:r>
          </a:p>
        </p:txBody>
      </p:sp>
      <p:sp>
        <p:nvSpPr>
          <p:cNvPr id="12" name="TextBox 12"/>
          <p:cNvSpPr txBox="1"/>
          <p:nvPr/>
        </p:nvSpPr>
        <p:spPr>
          <a:xfrm>
            <a:off x="568350" y="2765593"/>
            <a:ext cx="4883193" cy="1235075"/>
          </a:xfrm>
          <a:prstGeom prst="rect">
            <a:avLst/>
          </a:prstGeom>
        </p:spPr>
        <p:txBody>
          <a:bodyPr lIns="0" tIns="0" rIns="0" bIns="0" rtlCol="0" anchor="t">
            <a:spAutoFit/>
          </a:bodyPr>
          <a:lstStyle/>
          <a:p>
            <a:pPr algn="ctr">
              <a:lnSpc>
                <a:spcPts val="4900"/>
              </a:lnSpc>
              <a:spcBef>
                <a:spcPct val="0"/>
              </a:spcBef>
            </a:pPr>
            <a:r>
              <a:rPr lang="en-US" sz="3500" b="1">
                <a:solidFill>
                  <a:srgbClr val="1D1D1B"/>
                </a:solidFill>
                <a:latin typeface="Roboto Bold"/>
                <a:ea typeface="Roboto Bold"/>
                <a:cs typeface="Roboto Bold"/>
                <a:sym typeface="Roboto Bold"/>
              </a:rPr>
              <a:t>Chain of Verification (CoVe) </a:t>
            </a:r>
          </a:p>
        </p:txBody>
      </p:sp>
      <p:sp>
        <p:nvSpPr>
          <p:cNvPr id="13" name="TextBox 13"/>
          <p:cNvSpPr txBox="1"/>
          <p:nvPr/>
        </p:nvSpPr>
        <p:spPr>
          <a:xfrm>
            <a:off x="12427299" y="2765593"/>
            <a:ext cx="4883193" cy="1235075"/>
          </a:xfrm>
          <a:prstGeom prst="rect">
            <a:avLst/>
          </a:prstGeom>
        </p:spPr>
        <p:txBody>
          <a:bodyPr lIns="0" tIns="0" rIns="0" bIns="0" rtlCol="0" anchor="t">
            <a:spAutoFit/>
          </a:bodyPr>
          <a:lstStyle/>
          <a:p>
            <a:pPr algn="ctr">
              <a:lnSpc>
                <a:spcPts val="4900"/>
              </a:lnSpc>
              <a:spcBef>
                <a:spcPct val="0"/>
              </a:spcBef>
            </a:pPr>
            <a:r>
              <a:rPr lang="en-US" sz="3500" b="1">
                <a:solidFill>
                  <a:srgbClr val="1D1D1B"/>
                </a:solidFill>
                <a:latin typeface="Roboto Bold"/>
                <a:ea typeface="Roboto Bold"/>
                <a:cs typeface="Roboto Bold"/>
                <a:sym typeface="Roboto Bold"/>
              </a:rPr>
              <a:t>Retrieval-Augmented Generation (RAG)</a:t>
            </a:r>
          </a:p>
        </p:txBody>
      </p:sp>
      <p:sp>
        <p:nvSpPr>
          <p:cNvPr id="14" name="TextBox 14"/>
          <p:cNvSpPr txBox="1"/>
          <p:nvPr/>
        </p:nvSpPr>
        <p:spPr>
          <a:xfrm>
            <a:off x="6557134" y="2765593"/>
            <a:ext cx="5391299" cy="1235075"/>
          </a:xfrm>
          <a:prstGeom prst="rect">
            <a:avLst/>
          </a:prstGeom>
        </p:spPr>
        <p:txBody>
          <a:bodyPr lIns="0" tIns="0" rIns="0" bIns="0" rtlCol="0" anchor="t">
            <a:spAutoFit/>
          </a:bodyPr>
          <a:lstStyle/>
          <a:p>
            <a:pPr algn="ctr">
              <a:lnSpc>
                <a:spcPts val="4900"/>
              </a:lnSpc>
              <a:spcBef>
                <a:spcPct val="0"/>
              </a:spcBef>
            </a:pPr>
            <a:r>
              <a:rPr lang="en-US" sz="3500" b="1">
                <a:solidFill>
                  <a:srgbClr val="1D1D1B"/>
                </a:solidFill>
                <a:latin typeface="Roboto Bold"/>
                <a:ea typeface="Roboto Bold"/>
                <a:cs typeface="Roboto Bold"/>
                <a:sym typeface="Roboto Bold"/>
              </a:rPr>
              <a:t>Decoding by Contrasting Layers (DoLa)</a:t>
            </a:r>
          </a:p>
        </p:txBody>
      </p:sp>
      <p:sp>
        <p:nvSpPr>
          <p:cNvPr id="15" name="TextBox 15"/>
          <p:cNvSpPr txBox="1"/>
          <p:nvPr/>
        </p:nvSpPr>
        <p:spPr>
          <a:xfrm>
            <a:off x="768312" y="4502346"/>
            <a:ext cx="4797342" cy="1471930"/>
          </a:xfrm>
          <a:prstGeom prst="rect">
            <a:avLst/>
          </a:prstGeom>
        </p:spPr>
        <p:txBody>
          <a:bodyPr lIns="0" tIns="0" rIns="0" bIns="0" rtlCol="0" anchor="t">
            <a:spAutoFit/>
          </a:bodyPr>
          <a:lstStyle/>
          <a:p>
            <a:pPr algn="l">
              <a:lnSpc>
                <a:spcPts val="3919"/>
              </a:lnSpc>
            </a:pPr>
            <a:r>
              <a:rPr lang="en-US" sz="2799">
                <a:solidFill>
                  <a:srgbClr val="1D1D1B"/>
                </a:solidFill>
                <a:latin typeface="Canva Sans"/>
                <a:ea typeface="Canva Sans"/>
                <a:cs typeface="Canva Sans"/>
                <a:sym typeface="Canva Sans"/>
              </a:rPr>
              <a:t>Self-verifies answers by asking and answering follow-up questions</a:t>
            </a:r>
          </a:p>
        </p:txBody>
      </p:sp>
      <p:sp>
        <p:nvSpPr>
          <p:cNvPr id="16" name="TextBox 16"/>
          <p:cNvSpPr txBox="1"/>
          <p:nvPr/>
        </p:nvSpPr>
        <p:spPr>
          <a:xfrm>
            <a:off x="6985036" y="4254696"/>
            <a:ext cx="4797342" cy="2462530"/>
          </a:xfrm>
          <a:prstGeom prst="rect">
            <a:avLst/>
          </a:prstGeom>
        </p:spPr>
        <p:txBody>
          <a:bodyPr lIns="0" tIns="0" rIns="0" bIns="0" rtlCol="0" anchor="t">
            <a:spAutoFit/>
          </a:bodyPr>
          <a:lstStyle/>
          <a:p>
            <a:pPr algn="l">
              <a:lnSpc>
                <a:spcPts val="3919"/>
              </a:lnSpc>
            </a:pPr>
            <a:r>
              <a:rPr lang="en-US" sz="2799">
                <a:solidFill>
                  <a:srgbClr val="1D1D1B"/>
                </a:solidFill>
                <a:latin typeface="Canva Sans"/>
                <a:ea typeface="Canva Sans"/>
                <a:cs typeface="Canva Sans"/>
                <a:sym typeface="Canva Sans"/>
              </a:rPr>
              <a:t>Contrasts early and late layers using Jensen-Shannon divergence to favor more reliable tokens during decoding</a:t>
            </a:r>
          </a:p>
        </p:txBody>
      </p:sp>
      <p:sp>
        <p:nvSpPr>
          <p:cNvPr id="17" name="TextBox 17"/>
          <p:cNvSpPr txBox="1"/>
          <p:nvPr/>
        </p:nvSpPr>
        <p:spPr>
          <a:xfrm>
            <a:off x="13037079" y="4502346"/>
            <a:ext cx="4797342" cy="1967230"/>
          </a:xfrm>
          <a:prstGeom prst="rect">
            <a:avLst/>
          </a:prstGeom>
        </p:spPr>
        <p:txBody>
          <a:bodyPr lIns="0" tIns="0" rIns="0" bIns="0" rtlCol="0" anchor="t">
            <a:spAutoFit/>
          </a:bodyPr>
          <a:lstStyle/>
          <a:p>
            <a:pPr algn="l">
              <a:lnSpc>
                <a:spcPts val="3919"/>
              </a:lnSpc>
            </a:pPr>
            <a:r>
              <a:rPr lang="en-US" sz="2799">
                <a:solidFill>
                  <a:srgbClr val="1D1D1B"/>
                </a:solidFill>
                <a:latin typeface="Canva Sans"/>
                <a:ea typeface="Canva Sans"/>
                <a:cs typeface="Canva Sans"/>
                <a:sym typeface="Canva Sans"/>
              </a:rPr>
              <a:t>Retrieves external documents to ground generation in real information</a:t>
            </a:r>
          </a:p>
        </p:txBody>
      </p:sp>
      <p:sp>
        <p:nvSpPr>
          <p:cNvPr id="18" name="TextBox 18"/>
          <p:cNvSpPr txBox="1"/>
          <p:nvPr/>
        </p:nvSpPr>
        <p:spPr>
          <a:xfrm>
            <a:off x="768312" y="9871861"/>
            <a:ext cx="17338573" cy="336550"/>
          </a:xfrm>
          <a:prstGeom prst="rect">
            <a:avLst/>
          </a:prstGeom>
        </p:spPr>
        <p:txBody>
          <a:bodyPr lIns="0" tIns="0" rIns="0" bIns="0" rtlCol="0" anchor="t">
            <a:spAutoFit/>
          </a:bodyPr>
          <a:lstStyle/>
          <a:p>
            <a:pPr algn="ctr">
              <a:lnSpc>
                <a:spcPts val="1399"/>
              </a:lnSpc>
              <a:spcBef>
                <a:spcPct val="0"/>
              </a:spcBef>
            </a:pPr>
            <a:r>
              <a:rPr lang="en-US" sz="999" b="1">
                <a:solidFill>
                  <a:srgbClr val="1D1D1B"/>
                </a:solidFill>
                <a:latin typeface="Roboto Bold"/>
                <a:ea typeface="Roboto Bold"/>
                <a:cs typeface="Roboto Bold"/>
                <a:sym typeface="Roboto Bold"/>
              </a:rPr>
              <a:t>Dhuliawala, S.; Komeili, M.; Xu, J.; Raileanu, R.; Li, X.; Celikyilmaz, A.; and Weston, J. 2023. Chain-ofVerification Reduces Hallucination in Large Language Models. arXiv:2309.11495., Chuang, Y.-S.; Xie, Y.; Luo, H.; Kim, Y.; Glass, J.; and He, P. 2024. DoLa: Decoding by Contrasting Layers Improves Factuality in Large Language Models. arXiv:2309.03883., Lewis, P.; Perez, E.; Piktus, A.; Petroni, F.; Karpukhin, V.; Goyal, N.; Kuttler, H.; Lewis, M.; tau Yih, W.; ¨ Rocktaschel, T.; Riedel, S.; and Kiela, D. 2021. Retrieval- ¨ Augmented Generation for Knowledge-Intensive NLP Tasks. arXiv:2005.11401.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474" y="-3112769"/>
            <a:ext cx="24929980" cy="13881869"/>
            <a:chOff x="0" y="0"/>
            <a:chExt cx="33239973" cy="18509159"/>
          </a:xfrm>
        </p:grpSpPr>
        <p:sp>
          <p:nvSpPr>
            <p:cNvPr id="3" name="Freeform 3"/>
            <p:cNvSpPr/>
            <p:nvPr/>
          </p:nvSpPr>
          <p:spPr>
            <a:xfrm>
              <a:off x="6604632" y="4073212"/>
              <a:ext cx="24384000" cy="14435947"/>
            </a:xfrm>
            <a:custGeom>
              <a:avLst/>
              <a:gdLst/>
              <a:ahLst/>
              <a:cxnLst/>
              <a:rect l="l" t="t" r="r" b="b"/>
              <a:pathLst>
                <a:path w="24384000" h="14435947">
                  <a:moveTo>
                    <a:pt x="0" y="0"/>
                  </a:moveTo>
                  <a:lnTo>
                    <a:pt x="24384000" y="0"/>
                  </a:lnTo>
                  <a:lnTo>
                    <a:pt x="24384000" y="14435947"/>
                  </a:lnTo>
                  <a:lnTo>
                    <a:pt x="0" y="14435947"/>
                  </a:lnTo>
                  <a:lnTo>
                    <a:pt x="0" y="0"/>
                  </a:lnTo>
                  <a:close/>
                </a:path>
              </a:pathLst>
            </a:custGeom>
            <a:blipFill>
              <a:blip r:embed="rId3"/>
              <a:stretch>
                <a:fillRect t="-2751" b="-23932"/>
              </a:stretch>
            </a:blipFill>
          </p:spPr>
          <p:txBody>
            <a:bodyPr/>
            <a:lstStyle/>
            <a:p>
              <a:endParaRPr lang="en-US"/>
            </a:p>
          </p:txBody>
        </p:sp>
        <p:sp>
          <p:nvSpPr>
            <p:cNvPr id="4" name="Freeform 4"/>
            <p:cNvSpPr/>
            <p:nvPr/>
          </p:nvSpPr>
          <p:spPr>
            <a:xfrm rot="10274755">
              <a:off x="23892789" y="577300"/>
              <a:ext cx="8494167" cy="11859781"/>
            </a:xfrm>
            <a:custGeom>
              <a:avLst/>
              <a:gdLst/>
              <a:ahLst/>
              <a:cxnLst/>
              <a:rect l="l" t="t" r="r" b="b"/>
              <a:pathLst>
                <a:path w="8494167" h="11859781">
                  <a:moveTo>
                    <a:pt x="0" y="0"/>
                  </a:moveTo>
                  <a:lnTo>
                    <a:pt x="8494167" y="0"/>
                  </a:lnTo>
                  <a:lnTo>
                    <a:pt x="8494167" y="11859781"/>
                  </a:lnTo>
                  <a:lnTo>
                    <a:pt x="0" y="1185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975806">
              <a:off x="675861" y="2180827"/>
              <a:ext cx="12986729" cy="6682262"/>
            </a:xfrm>
            <a:custGeom>
              <a:avLst/>
              <a:gdLst/>
              <a:ahLst/>
              <a:cxnLst/>
              <a:rect l="l" t="t" r="r" b="b"/>
              <a:pathLst>
                <a:path w="12986729" h="6682262">
                  <a:moveTo>
                    <a:pt x="0" y="0"/>
                  </a:moveTo>
                  <a:lnTo>
                    <a:pt x="12986728" y="0"/>
                  </a:lnTo>
                  <a:lnTo>
                    <a:pt x="12986728" y="6682262"/>
                  </a:lnTo>
                  <a:lnTo>
                    <a:pt x="0" y="668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6" name="TextBox 6"/>
          <p:cNvSpPr txBox="1"/>
          <p:nvPr/>
        </p:nvSpPr>
        <p:spPr>
          <a:xfrm>
            <a:off x="1437569" y="3311276"/>
            <a:ext cx="15993660" cy="9766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Experiments conducted </a:t>
            </a:r>
            <a:r>
              <a:rPr lang="en-US" sz="2800" b="1">
                <a:solidFill>
                  <a:srgbClr val="1D1D1B"/>
                </a:solidFill>
                <a:latin typeface="Canva Sans Bold"/>
                <a:ea typeface="Canva Sans Bold"/>
                <a:cs typeface="Canva Sans Bold"/>
                <a:sym typeface="Canva Sans Bold"/>
              </a:rPr>
              <a:t>with</a:t>
            </a:r>
            <a:r>
              <a:rPr lang="en-US" sz="2800">
                <a:solidFill>
                  <a:srgbClr val="1D1D1B"/>
                </a:solidFill>
                <a:latin typeface="Canva Sans"/>
                <a:ea typeface="Canva Sans"/>
                <a:cs typeface="Canva Sans"/>
                <a:sym typeface="Canva Sans"/>
              </a:rPr>
              <a:t> and </a:t>
            </a:r>
            <a:r>
              <a:rPr lang="en-US" sz="2800" b="1">
                <a:solidFill>
                  <a:srgbClr val="1D1D1B"/>
                </a:solidFill>
                <a:latin typeface="Canva Sans Bold"/>
                <a:ea typeface="Canva Sans Bold"/>
                <a:cs typeface="Canva Sans Bold"/>
                <a:sym typeface="Canva Sans Bold"/>
              </a:rPr>
              <a:t>without</a:t>
            </a:r>
            <a:r>
              <a:rPr lang="en-US" sz="2800">
                <a:solidFill>
                  <a:srgbClr val="1D1D1B"/>
                </a:solidFill>
                <a:latin typeface="Canva Sans"/>
                <a:ea typeface="Canva Sans"/>
                <a:cs typeface="Canva Sans"/>
                <a:sym typeface="Canva Sans"/>
              </a:rPr>
              <a:t> hallucination-reduction methods to compare changes in creativity measurement</a:t>
            </a:r>
          </a:p>
        </p:txBody>
      </p:sp>
      <p:sp>
        <p:nvSpPr>
          <p:cNvPr id="7" name="TextBox 7"/>
          <p:cNvSpPr txBox="1"/>
          <p:nvPr/>
        </p:nvSpPr>
        <p:spPr>
          <a:xfrm>
            <a:off x="0" y="259019"/>
            <a:ext cx="18288000" cy="2149711"/>
          </a:xfrm>
          <a:prstGeom prst="rect">
            <a:avLst/>
          </a:prstGeom>
        </p:spPr>
        <p:txBody>
          <a:bodyPr lIns="0" tIns="0" rIns="0" bIns="0" rtlCol="0" anchor="t">
            <a:spAutoFit/>
          </a:bodyPr>
          <a:lstStyle/>
          <a:p>
            <a:pPr algn="ctr">
              <a:lnSpc>
                <a:spcPts val="9331"/>
              </a:lnSpc>
            </a:pPr>
            <a:r>
              <a:rPr lang="en-US" sz="6665" b="1">
                <a:solidFill>
                  <a:srgbClr val="1D1D1B"/>
                </a:solidFill>
                <a:latin typeface="Roboto Bold"/>
                <a:ea typeface="Roboto Bold"/>
                <a:cs typeface="Roboto Bold"/>
                <a:sym typeface="Roboto Bold"/>
              </a:rPr>
              <a:t>Methodology:</a:t>
            </a:r>
          </a:p>
          <a:p>
            <a:pPr algn="ctr">
              <a:lnSpc>
                <a:spcPts val="7791"/>
              </a:lnSpc>
              <a:spcBef>
                <a:spcPct val="0"/>
              </a:spcBef>
            </a:pPr>
            <a:r>
              <a:rPr lang="en-US" sz="5565" b="1">
                <a:solidFill>
                  <a:srgbClr val="1D1D1B"/>
                </a:solidFill>
                <a:latin typeface="Roboto Bold"/>
                <a:ea typeface="Roboto Bold"/>
                <a:cs typeface="Roboto Bold"/>
                <a:sym typeface="Roboto Bold"/>
              </a:rPr>
              <a:t>Tasks &amp; Models </a:t>
            </a:r>
          </a:p>
        </p:txBody>
      </p:sp>
      <p:sp>
        <p:nvSpPr>
          <p:cNvPr id="8" name="TextBox 8"/>
          <p:cNvSpPr txBox="1"/>
          <p:nvPr/>
        </p:nvSpPr>
        <p:spPr>
          <a:xfrm>
            <a:off x="1437569" y="6112261"/>
            <a:ext cx="15993660" cy="976630"/>
          </a:xfrm>
          <a:prstGeom prst="rect">
            <a:avLst/>
          </a:prstGeom>
        </p:spPr>
        <p:txBody>
          <a:bodyPr lIns="0" tIns="0" rIns="0" bIns="0" rtlCol="0" anchor="t">
            <a:spAutoFit/>
          </a:bodyPr>
          <a:lstStyle/>
          <a:p>
            <a:pPr algn="l">
              <a:lnSpc>
                <a:spcPts val="3920"/>
              </a:lnSpc>
            </a:pPr>
            <a:endParaRPr/>
          </a:p>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RAG applied only to NeoCoder, since CS4 story generation lacks clear retrieval corpus</a:t>
            </a:r>
          </a:p>
        </p:txBody>
      </p:sp>
      <p:sp>
        <p:nvSpPr>
          <p:cNvPr id="9" name="TextBox 9"/>
          <p:cNvSpPr txBox="1"/>
          <p:nvPr/>
        </p:nvSpPr>
        <p:spPr>
          <a:xfrm>
            <a:off x="1437569" y="5192781"/>
            <a:ext cx="15993660" cy="976630"/>
          </a:xfrm>
          <a:prstGeom prst="rect">
            <a:avLst/>
          </a:prstGeom>
        </p:spPr>
        <p:txBody>
          <a:bodyPr lIns="0" tIns="0" rIns="0" bIns="0" rtlCol="0" anchor="t">
            <a:spAutoFit/>
          </a:bodyPr>
          <a:lstStyle/>
          <a:p>
            <a:pPr algn="l">
              <a:lnSpc>
                <a:spcPts val="3920"/>
              </a:lnSpc>
            </a:pPr>
            <a:endParaRPr/>
          </a:p>
          <a:p>
            <a:pPr marL="604521" lvl="1" indent="-302261" algn="l">
              <a:lnSpc>
                <a:spcPts val="3920"/>
              </a:lnSpc>
              <a:buFont typeface="Arial"/>
              <a:buChar char="•"/>
            </a:pPr>
            <a:r>
              <a:rPr lang="en-US" sz="2800" b="1">
                <a:solidFill>
                  <a:srgbClr val="1D1D1B"/>
                </a:solidFill>
                <a:latin typeface="Canva Sans Bold"/>
                <a:ea typeface="Canva Sans Bold"/>
                <a:cs typeface="Canva Sans Bold"/>
                <a:sym typeface="Canva Sans Bold"/>
              </a:rPr>
              <a:t>GPT-5-mini</a:t>
            </a:r>
            <a:r>
              <a:rPr lang="en-US" sz="2800">
                <a:solidFill>
                  <a:srgbClr val="1D1D1B"/>
                </a:solidFill>
                <a:latin typeface="Canva Sans"/>
                <a:ea typeface="Canva Sans"/>
                <a:cs typeface="Canva Sans"/>
                <a:sym typeface="Canva Sans"/>
              </a:rPr>
              <a:t> used as LLM-as-a-Judge for constraint and coherence checks</a:t>
            </a:r>
          </a:p>
        </p:txBody>
      </p:sp>
      <p:sp>
        <p:nvSpPr>
          <p:cNvPr id="10" name="TextBox 10"/>
          <p:cNvSpPr txBox="1"/>
          <p:nvPr/>
        </p:nvSpPr>
        <p:spPr>
          <a:xfrm>
            <a:off x="1437569" y="4626610"/>
            <a:ext cx="15993660" cy="9766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1D1D1B"/>
                </a:solidFill>
                <a:latin typeface="Canva Sans"/>
                <a:ea typeface="Canva Sans"/>
                <a:cs typeface="Canva Sans"/>
                <a:sym typeface="Canva Sans"/>
              </a:rPr>
              <a:t>Each run repeated </a:t>
            </a:r>
            <a:r>
              <a:rPr lang="en-US" sz="2800" b="1">
                <a:solidFill>
                  <a:srgbClr val="1D1D1B"/>
                </a:solidFill>
                <a:latin typeface="Canva Sans Bold"/>
                <a:ea typeface="Canva Sans Bold"/>
                <a:cs typeface="Canva Sans Bold"/>
                <a:sym typeface="Canva Sans Bold"/>
              </a:rPr>
              <a:t>three times</a:t>
            </a:r>
            <a:r>
              <a:rPr lang="en-US" sz="2800">
                <a:solidFill>
                  <a:srgbClr val="1D1D1B"/>
                </a:solidFill>
                <a:latin typeface="Canva Sans"/>
                <a:ea typeface="Canva Sans"/>
                <a:cs typeface="Canva Sans"/>
                <a:sym typeface="Canva Sans"/>
              </a:rPr>
              <a:t> independently (mean reported)</a:t>
            </a:r>
          </a:p>
          <a:p>
            <a:pPr algn="l">
              <a:lnSpc>
                <a:spcPts val="3920"/>
              </a:lnSpc>
            </a:pPr>
            <a:endParaRPr lang="en-US" sz="2800">
              <a:solidFill>
                <a:srgbClr val="1D1D1B"/>
              </a:solidFill>
              <a:latin typeface="Canva Sans"/>
              <a:ea typeface="Canva Sans"/>
              <a:cs typeface="Canva Sans"/>
              <a:sym typeface="Canva Sans"/>
            </a:endParaRPr>
          </a:p>
        </p:txBody>
      </p:sp>
      <p:sp>
        <p:nvSpPr>
          <p:cNvPr id="11" name="TextBox 11"/>
          <p:cNvSpPr txBox="1"/>
          <p:nvPr/>
        </p:nvSpPr>
        <p:spPr>
          <a:xfrm>
            <a:off x="7406925" y="9885142"/>
            <a:ext cx="4245892" cy="336550"/>
          </a:xfrm>
          <a:prstGeom prst="rect">
            <a:avLst/>
          </a:prstGeom>
        </p:spPr>
        <p:txBody>
          <a:bodyPr lIns="0" tIns="0" rIns="0" bIns="0" rtlCol="0" anchor="t">
            <a:spAutoFit/>
          </a:bodyPr>
          <a:lstStyle/>
          <a:p>
            <a:pPr algn="ctr">
              <a:lnSpc>
                <a:spcPts val="1399"/>
              </a:lnSpc>
              <a:spcBef>
                <a:spcPct val="0"/>
              </a:spcBef>
            </a:pPr>
            <a:r>
              <a:rPr lang="en-US" sz="999" b="1">
                <a:solidFill>
                  <a:srgbClr val="1D1D1B"/>
                </a:solidFill>
                <a:latin typeface="Roboto Bold"/>
                <a:ea typeface="Roboto Bold"/>
                <a:cs typeface="Roboto Bold"/>
                <a:sym typeface="Roboto Bold"/>
              </a:rPr>
              <a:t>OpenAI. 2025. Introducing GPT-5. https://openai.com/ index/introducing-gpt-5/. Accessed: 2025-10-19.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AAAI26Workshop_36</dc:title>
  <cp:revision>1</cp:revision>
  <dcterms:created xsi:type="dcterms:W3CDTF">2006-08-16T00:00:00Z</dcterms:created>
  <dcterms:modified xsi:type="dcterms:W3CDTF">2026-01-25T08:00:24Z</dcterms:modified>
  <dc:identifier>DAG_FxQHIlI</dc:identifier>
</cp:coreProperties>
</file>